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</p:sldIdLst>
  <p:sldSz cy="5143500" cx="9144000"/>
  <p:notesSz cx="6858000" cy="9144000"/>
  <p:embeddedFontLst>
    <p:embeddedFont>
      <p:font typeface="PT Sans Narrow"/>
      <p:regular r:id="rId47"/>
      <p:bold r:id="rId48"/>
    </p:embeddedFont>
    <p:embeddedFont>
      <p:font typeface="Oswald"/>
      <p:regular r:id="rId49"/>
      <p:bold r:id="rId50"/>
    </p:embeddedFont>
    <p:embeddedFont>
      <p:font typeface="Open Sans"/>
      <p:regular r:id="rId51"/>
      <p:bold r:id="rId52"/>
      <p:italic r:id="rId53"/>
      <p:boldItalic r:id="rId5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PTSansNarrow-bold.fntdata"/><Relationship Id="rId47" Type="http://schemas.openxmlformats.org/officeDocument/2006/relationships/font" Target="fonts/PTSansNarrow-regular.fntdata"/><Relationship Id="rId49" Type="http://schemas.openxmlformats.org/officeDocument/2006/relationships/font" Target="fonts/Oswald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OpenSans-regular.fntdata"/><Relationship Id="rId50" Type="http://schemas.openxmlformats.org/officeDocument/2006/relationships/font" Target="fonts/Oswald-bold.fntdata"/><Relationship Id="rId53" Type="http://schemas.openxmlformats.org/officeDocument/2006/relationships/font" Target="fonts/OpenSans-italic.fntdata"/><Relationship Id="rId52" Type="http://schemas.openxmlformats.org/officeDocument/2006/relationships/font" Target="fonts/OpenSans-bold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54" Type="http://schemas.openxmlformats.org/officeDocument/2006/relationships/font" Target="fonts/OpenSans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528b50c080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528b50c080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528b50c080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528b50c080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528b50c080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528b50c080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556acc490a_1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556acc490a_1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556acc490a_1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556acc490a_1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556acc490a_1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556acc490a_1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556acc490a_1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556acc490a_1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556acc490a_1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556acc490a_1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556acc490a_1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556acc490a_1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556acc490a_1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556acc490a_1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520444eb0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520444eb0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5614e5821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5614e5821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5614e5821c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5614e5821c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5614e5821c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5614e5821c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5614e5821c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5614e5821c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5614e5821c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5614e5821c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5614e5821c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5614e5821c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556acc490a_1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556acc490a_1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556acc490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556acc490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556acc490a_1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556acc490a_1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556acc490a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556acc490a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520444eb03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520444eb03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556acc490a_1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556acc490a_1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528b50c080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528b50c080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556acc490a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556acc490a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556acc490a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556acc490a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556acc490a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556acc490a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556acc490a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556acc490a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556acc490a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556acc490a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556acc490a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556acc490a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56ecef9fd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56ecef9fd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556acc490a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556acc490a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520444eb03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520444eb03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556acc490a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556acc490a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556acc490a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556acc490a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520444eb03_0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520444eb03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520444eb03_0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520444eb03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520444eb03_0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520444eb03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520c90be5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520c90be5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520c90be55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520c90be55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7007735" y="3176888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" name="Google Shape;11;p2"/>
          <p:cNvCxnSpPr/>
          <p:nvPr/>
        </p:nvCxnSpPr>
        <p:spPr>
          <a:xfrm>
            <a:off x="1575035" y="3158252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2" name="Google Shape;12;p2"/>
          <p:cNvGrpSpPr/>
          <p:nvPr/>
        </p:nvGrpSpPr>
        <p:grpSpPr>
          <a:xfrm>
            <a:off x="1004144" y="1022025"/>
            <a:ext cx="7136668" cy="152400"/>
            <a:chOff x="1346429" y="1011300"/>
            <a:chExt cx="6452100" cy="152400"/>
          </a:xfrm>
        </p:grpSpPr>
        <p:cxnSp>
          <p:nvCxnSpPr>
            <p:cNvPr id="13" name="Google Shape;13;p2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" name="Google Shape;14;p2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15" name="Google Shape;15;p2"/>
          <p:cNvGrpSpPr/>
          <p:nvPr/>
        </p:nvGrpSpPr>
        <p:grpSpPr>
          <a:xfrm>
            <a:off x="1004151" y="3969100"/>
            <a:ext cx="7136668" cy="152400"/>
            <a:chOff x="1346435" y="3969088"/>
            <a:chExt cx="6452100" cy="152400"/>
          </a:xfrm>
        </p:grpSpPr>
        <p:cxnSp>
          <p:nvCxnSpPr>
            <p:cNvPr id="16" name="Google Shape;16;p2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18" name="Google Shape;18;p2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19" name="Google Shape;19;p2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1"/>
          <p:cNvSpPr txBox="1"/>
          <p:nvPr>
            <p:ph hasCustomPrompt="1" type="title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11"/>
          <p:cNvSpPr txBox="1"/>
          <p:nvPr>
            <p:ph idx="1" type="body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9" name="Google Shape;5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3"/>
          <p:cNvSpPr txBox="1"/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" type="body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5"/>
          <p:cNvSpPr txBox="1"/>
          <p:nvPr>
            <p:ph idx="2" type="body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6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7" name="Google Shape;47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8" name="Google Shape;48;p9"/>
          <p:cNvSpPr txBox="1"/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9" name="Google Shape;49;p9"/>
          <p:cNvSpPr txBox="1"/>
          <p:nvPr>
            <p:ph idx="1" type="subTitle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" name="Google Shape;50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>
            <p:ph idx="1" type="body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/>
        </p:txBody>
      </p:sp>
      <p:sp>
        <p:nvSpPr>
          <p:cNvPr id="54" name="Google Shape;5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tropic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www.youtube.com/watch?v=52tpYl2tTqk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5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1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3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6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5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7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1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Relationship Id="rId4" Type="http://schemas.openxmlformats.org/officeDocument/2006/relationships/image" Target="../media/image10.png"/><Relationship Id="rId5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Linear Relations </a:t>
            </a:r>
            <a:endParaRPr/>
          </a:p>
        </p:txBody>
      </p:sp>
      <p:sp>
        <p:nvSpPr>
          <p:cNvPr id="67" name="Google Shape;67;p13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Unit 8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2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Graph</a:t>
            </a:r>
            <a:endParaRPr/>
          </a:p>
        </p:txBody>
      </p:sp>
      <p:pic>
        <p:nvPicPr>
          <p:cNvPr id="132" name="Google Shape;13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01275" y="445025"/>
            <a:ext cx="4422498" cy="4422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14350" y="1638575"/>
            <a:ext cx="2247900" cy="2371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3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Creating Tables of Values</a:t>
            </a:r>
            <a:endParaRPr/>
          </a:p>
        </p:txBody>
      </p:sp>
      <p:sp>
        <p:nvSpPr>
          <p:cNvPr id="139" name="Google Shape;139;p23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u="sng">
                <a:solidFill>
                  <a:schemeClr val="accent5"/>
                </a:solidFill>
                <a:hlinkClick r:id="rId3"/>
              </a:rPr>
              <a:t>https://www.youtube.com/watch?v=52tpYl2tTqk</a:t>
            </a:r>
            <a:r>
              <a:rPr lang="en-GB"/>
              <a:t> 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4"/>
          <p:cNvSpPr txBox="1"/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Review</a:t>
            </a:r>
            <a:endParaRPr/>
          </a:p>
        </p:txBody>
      </p:sp>
      <p:sp>
        <p:nvSpPr>
          <p:cNvPr id="145" name="Google Shape;145;p24"/>
          <p:cNvSpPr txBox="1"/>
          <p:nvPr>
            <p:ph idx="1" type="subTitle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24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What quadrant would (4,-3) be placed?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5"/>
          <p:cNvSpPr txBox="1"/>
          <p:nvPr>
            <p:ph type="title"/>
          </p:nvPr>
        </p:nvSpPr>
        <p:spPr>
          <a:xfrm>
            <a:off x="311700" y="460200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Solving Equations</a:t>
            </a:r>
            <a:endParaRPr/>
          </a:p>
        </p:txBody>
      </p:sp>
      <p:sp>
        <p:nvSpPr>
          <p:cNvPr id="152" name="Google Shape;152;p25"/>
          <p:cNvSpPr txBox="1"/>
          <p:nvPr>
            <p:ph idx="1" type="body"/>
          </p:nvPr>
        </p:nvSpPr>
        <p:spPr>
          <a:xfrm>
            <a:off x="311700" y="1266325"/>
            <a:ext cx="42603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When solving for a variable, it is important to isolate the variable. That means get it by itself. To do this we must complete the inverse functions.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Inverse=Opposite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Ex. The inverse of addition (+) is subtraction (-)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25"/>
          <p:cNvSpPr txBox="1"/>
          <p:nvPr/>
        </p:nvSpPr>
        <p:spPr>
          <a:xfrm>
            <a:off x="5120725" y="1266325"/>
            <a:ext cx="4369800" cy="5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Ex. w - 4 = 10</a:t>
            </a:r>
            <a:endParaRPr sz="1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w - 4 + 4 = 10 + 4</a:t>
            </a:r>
            <a:endParaRPr sz="1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w</a:t>
            </a:r>
            <a:r>
              <a:rPr lang="en-GB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= 14</a:t>
            </a:r>
            <a:endParaRPr sz="1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54" name="Google Shape;154;p25"/>
          <p:cNvCxnSpPr/>
          <p:nvPr/>
        </p:nvCxnSpPr>
        <p:spPr>
          <a:xfrm flipH="1" rot="10800000">
            <a:off x="5583500" y="1916200"/>
            <a:ext cx="151800" cy="2730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5" name="Google Shape;155;p25"/>
          <p:cNvCxnSpPr/>
          <p:nvPr/>
        </p:nvCxnSpPr>
        <p:spPr>
          <a:xfrm flipH="1" rot="10800000">
            <a:off x="5948325" y="1916200"/>
            <a:ext cx="151800" cy="2730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56" name="Google Shape;156;p25"/>
          <p:cNvSpPr/>
          <p:nvPr/>
        </p:nvSpPr>
        <p:spPr>
          <a:xfrm>
            <a:off x="4877975" y="1005775"/>
            <a:ext cx="2579400" cy="21318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1 Step Equations</a:t>
            </a:r>
            <a:endParaRPr/>
          </a:p>
        </p:txBody>
      </p:sp>
      <p:sp>
        <p:nvSpPr>
          <p:cNvPr id="162" name="Google Shape;162;p26"/>
          <p:cNvSpPr txBox="1"/>
          <p:nvPr>
            <p:ph idx="1" type="body"/>
          </p:nvPr>
        </p:nvSpPr>
        <p:spPr>
          <a:xfrm>
            <a:off x="311700" y="1266325"/>
            <a:ext cx="42603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You only need to complete one step to determine what the variable is. They can be shown 4 different ways: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x+4=10 				x-4=10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2x=10		      x÷2=10 or  x/2=10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7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Solve</a:t>
            </a:r>
            <a:endParaRPr/>
          </a:p>
        </p:txBody>
      </p:sp>
      <p:sp>
        <p:nvSpPr>
          <p:cNvPr id="168" name="Google Shape;168;p27"/>
          <p:cNvSpPr txBox="1"/>
          <p:nvPr>
            <p:ph idx="1" type="body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w-3=15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 sz="2400"/>
              <a:t>d+5=-3</a:t>
            </a:r>
            <a:endParaRPr sz="2400"/>
          </a:p>
        </p:txBody>
      </p:sp>
      <p:sp>
        <p:nvSpPr>
          <p:cNvPr id="169" name="Google Shape;169;p27"/>
          <p:cNvSpPr txBox="1"/>
          <p:nvPr>
            <p:ph idx="2" type="body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-3x=33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 sz="2400"/>
              <a:t>x÷2= -5</a:t>
            </a:r>
            <a:endParaRPr sz="24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8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2 Step Equations </a:t>
            </a:r>
            <a:endParaRPr/>
          </a:p>
        </p:txBody>
      </p:sp>
      <p:sp>
        <p:nvSpPr>
          <p:cNvPr id="175" name="Google Shape;175;p28"/>
          <p:cNvSpPr txBox="1"/>
          <p:nvPr>
            <p:ph idx="1" type="body"/>
          </p:nvPr>
        </p:nvSpPr>
        <p:spPr>
          <a:xfrm>
            <a:off x="311700" y="1266325"/>
            <a:ext cx="42603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You will need to complete two inverse </a:t>
            </a:r>
            <a:r>
              <a:rPr lang="en-GB"/>
              <a:t>functions</a:t>
            </a:r>
            <a:r>
              <a:rPr lang="en-GB"/>
              <a:t> to isolate the variable. You will need to add/subtract first, then finish the question with dividing/multiplying.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Think of BEDMAS but backwards…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en-GB" sz="2400"/>
              <a:t>*SADM*</a:t>
            </a:r>
            <a:endParaRPr b="1" sz="2400"/>
          </a:p>
        </p:txBody>
      </p:sp>
      <p:pic>
        <p:nvPicPr>
          <p:cNvPr id="176" name="Google Shape;176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00950" y="1266325"/>
            <a:ext cx="3219450" cy="1809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9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Solve</a:t>
            </a:r>
            <a:endParaRPr/>
          </a:p>
        </p:txBody>
      </p:sp>
      <p:sp>
        <p:nvSpPr>
          <p:cNvPr id="182" name="Google Shape;182;p29"/>
          <p:cNvSpPr txBox="1"/>
          <p:nvPr>
            <p:ph idx="1" type="body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4r-2 = 14</a:t>
            </a:r>
            <a:endParaRPr sz="2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 s  + 3 = 5</a:t>
            </a:r>
            <a:endParaRPr sz="2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-4</a:t>
            </a:r>
            <a:endParaRPr sz="2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sp>
        <p:nvSpPr>
          <p:cNvPr id="183" name="Google Shape;183;p29"/>
          <p:cNvSpPr txBox="1"/>
          <p:nvPr>
            <p:ph idx="2" type="body"/>
          </p:nvPr>
        </p:nvSpPr>
        <p:spPr>
          <a:xfrm>
            <a:off x="4832400" y="1266175"/>
            <a:ext cx="39372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8x - 7 = -31</a:t>
            </a:r>
            <a:endParaRPr sz="2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p -1 = 18</a:t>
            </a:r>
            <a:endParaRPr sz="2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2</a:t>
            </a:r>
            <a:endParaRPr sz="2400"/>
          </a:p>
        </p:txBody>
      </p:sp>
      <p:cxnSp>
        <p:nvCxnSpPr>
          <p:cNvPr id="184" name="Google Shape;184;p29"/>
          <p:cNvCxnSpPr/>
          <p:nvPr/>
        </p:nvCxnSpPr>
        <p:spPr>
          <a:xfrm flipH="1" rot="10800000">
            <a:off x="394475" y="4283125"/>
            <a:ext cx="348900" cy="75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5" name="Google Shape;185;p29"/>
          <p:cNvCxnSpPr/>
          <p:nvPr/>
        </p:nvCxnSpPr>
        <p:spPr>
          <a:xfrm flipH="1" rot="10800000">
            <a:off x="4832400" y="4488625"/>
            <a:ext cx="348900" cy="75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0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Practice</a:t>
            </a:r>
            <a:endParaRPr/>
          </a:p>
        </p:txBody>
      </p:sp>
      <p:sp>
        <p:nvSpPr>
          <p:cNvPr id="191" name="Google Shape;191;p30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-10 = 4n - 12								7w - 9 = 12</a:t>
            </a:r>
            <a:endParaRPr sz="24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Practice</a:t>
            </a:r>
            <a:endParaRPr/>
          </a:p>
        </p:txBody>
      </p:sp>
      <p:sp>
        <p:nvSpPr>
          <p:cNvPr id="197" name="Google Shape;197;p31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 6+ n   = 14									 f  + 3 = -2</a:t>
            </a:r>
            <a:endParaRPr sz="2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     	9											-5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2400"/>
          </a:p>
        </p:txBody>
      </p:sp>
      <p:cxnSp>
        <p:nvCxnSpPr>
          <p:cNvPr id="198" name="Google Shape;198;p31"/>
          <p:cNvCxnSpPr/>
          <p:nvPr/>
        </p:nvCxnSpPr>
        <p:spPr>
          <a:xfrm flipH="1" rot="10800000">
            <a:off x="804150" y="1741725"/>
            <a:ext cx="348900" cy="75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99" name="Google Shape;199;p31"/>
          <p:cNvCxnSpPr/>
          <p:nvPr/>
        </p:nvCxnSpPr>
        <p:spPr>
          <a:xfrm flipH="1" rot="10800000">
            <a:off x="5857300" y="1734225"/>
            <a:ext cx="348900" cy="75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 txBox="1"/>
          <p:nvPr>
            <p:ph type="title"/>
          </p:nvPr>
        </p:nvSpPr>
        <p:spPr>
          <a:xfrm>
            <a:off x="311700" y="3838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Graphing-Plotting Points</a:t>
            </a:r>
            <a:endParaRPr/>
          </a:p>
        </p:txBody>
      </p:sp>
      <p:sp>
        <p:nvSpPr>
          <p:cNvPr id="73" name="Google Shape;73;p14"/>
          <p:cNvSpPr txBox="1"/>
          <p:nvPr>
            <p:ph idx="1" type="body"/>
          </p:nvPr>
        </p:nvSpPr>
        <p:spPr>
          <a:xfrm>
            <a:off x="311700" y="1152475"/>
            <a:ext cx="4260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You have two axis when plotting points onto a graph. These axis correspond to a to coordinates you can plot onto the graph.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(x, y)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X-axis is the horizontal (flat) axis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/>
              <a:t>Y-axis is the vertical (tall) axis</a:t>
            </a:r>
            <a:endParaRPr/>
          </a:p>
        </p:txBody>
      </p:sp>
      <p:pic>
        <p:nvPicPr>
          <p:cNvPr id="74" name="Google Shape;7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26175" y="863550"/>
            <a:ext cx="3740577" cy="3416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2"/>
          <p:cNvSpPr txBox="1"/>
          <p:nvPr>
            <p:ph type="title"/>
          </p:nvPr>
        </p:nvSpPr>
        <p:spPr>
          <a:xfrm>
            <a:off x="311700" y="445025"/>
            <a:ext cx="8520600" cy="38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/>
              <a:t>Cali borrowed $19 from her brother. The next day, she paid back $3. To pay off the rest of the debt, she will give him $4/week. How many weeks will it take her to pay off the debt?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32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 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3"/>
          <p:cNvSpPr txBox="1"/>
          <p:nvPr>
            <p:ph type="title"/>
          </p:nvPr>
        </p:nvSpPr>
        <p:spPr>
          <a:xfrm>
            <a:off x="311700" y="445025"/>
            <a:ext cx="8520600" cy="327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/>
              <a:t>You are buying lunch at Sandwich Express. The cost is $4 for a sandwich and $2 each for your choice of extras. You have $10. The equation to determine how many extras you can get is 10 = 2e + 4, where e is the number of extras. How many extras can you buy if you spend all of your money?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4"/>
          <p:cNvSpPr txBox="1"/>
          <p:nvPr>
            <p:ph type="title"/>
          </p:nvPr>
        </p:nvSpPr>
        <p:spPr>
          <a:xfrm>
            <a:off x="311700" y="445025"/>
            <a:ext cx="8520600" cy="402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/>
              <a:t>If Jennifer doubled the money that she has in her account now and then took out $50, she would have enough left in her account to buy a new bike that costs $299. How much money did Jennifer start with?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/>
              <a:t>In Canada, the percent of high school students who say their favourite subject is science is 1% less than one half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/>
              <a:t>of the number of students who choose math. The percent of students who prefer science is 6%. What percentage prefer math?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6"/>
          <p:cNvSpPr txBox="1"/>
          <p:nvPr>
            <p:ph type="title"/>
          </p:nvPr>
        </p:nvSpPr>
        <p:spPr>
          <a:xfrm>
            <a:off x="311700" y="445025"/>
            <a:ext cx="8520600" cy="390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/>
              <a:t>The elevation of Qamani’tuaq, Nunavut, is 1 m less than one half the elevation of Prince Rupert, British Columbia. If the elevation of Qamani’tuaq is 18 m, what is the elevation of Prince Rupert?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7"/>
          <p:cNvSpPr txBox="1"/>
          <p:nvPr>
            <p:ph type="title"/>
          </p:nvPr>
        </p:nvSpPr>
        <p:spPr>
          <a:xfrm>
            <a:off x="311700" y="445025"/>
            <a:ext cx="8520600" cy="378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/>
              <a:t>The mass of a Persian cat is typically 2 kg less than one third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/>
              <a:t>of the average mass of a border collie. The average mass of a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/>
              <a:t>Persian cat is 4 kg. Describe how you might determine the average mass of a border collie?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8"/>
          <p:cNvSpPr txBox="1"/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Review</a:t>
            </a:r>
            <a:endParaRPr/>
          </a:p>
        </p:txBody>
      </p:sp>
      <p:sp>
        <p:nvSpPr>
          <p:cNvPr id="236" name="Google Shape;236;p38"/>
          <p:cNvSpPr txBox="1"/>
          <p:nvPr>
            <p:ph idx="1" type="subTitle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38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What acronym can you follow for solving equations?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What does the word inverse mean?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Solve for x: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/>
              <a:t>3x+5=26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9"/>
          <p:cNvSpPr txBox="1"/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Distributive Property</a:t>
            </a:r>
            <a:endParaRPr/>
          </a:p>
        </p:txBody>
      </p:sp>
      <p:sp>
        <p:nvSpPr>
          <p:cNvPr id="243" name="Google Shape;243;p39"/>
          <p:cNvSpPr txBox="1"/>
          <p:nvPr/>
        </p:nvSpPr>
        <p:spPr>
          <a:xfrm>
            <a:off x="3269700" y="3239350"/>
            <a:ext cx="4369800" cy="5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44" name="Google Shape;244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62624" y="1514851"/>
            <a:ext cx="2618750" cy="211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40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*Remember*</a:t>
            </a:r>
            <a:endParaRPr/>
          </a:p>
        </p:txBody>
      </p:sp>
      <p:pic>
        <p:nvPicPr>
          <p:cNvPr id="250" name="Google Shape;250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44000" y="1448975"/>
            <a:ext cx="4456000" cy="179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4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Distributive Property </a:t>
            </a:r>
            <a:endParaRPr/>
          </a:p>
        </p:txBody>
      </p:sp>
      <p:sp>
        <p:nvSpPr>
          <p:cNvPr id="256" name="Google Shape;256;p41"/>
          <p:cNvSpPr txBox="1"/>
          <p:nvPr>
            <p:ph idx="1" type="body"/>
          </p:nvPr>
        </p:nvSpPr>
        <p:spPr>
          <a:xfrm>
            <a:off x="311700" y="1266325"/>
            <a:ext cx="42603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highlight>
                  <a:srgbClr val="FFFFFF"/>
                </a:highlight>
              </a:rPr>
              <a:t>The distributive property lets you multiply a sum by multiplying each added separately and then add the products.</a:t>
            </a:r>
            <a:endParaRPr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1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57" name="Google Shape;257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15500" y="1408325"/>
            <a:ext cx="3750675" cy="194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Plot This </a:t>
            </a:r>
            <a:endParaRPr/>
          </a:p>
        </p:txBody>
      </p:sp>
      <p:sp>
        <p:nvSpPr>
          <p:cNvPr id="80" name="Google Shape;80;p15"/>
          <p:cNvSpPr txBox="1"/>
          <p:nvPr>
            <p:ph idx="1" type="body"/>
          </p:nvPr>
        </p:nvSpPr>
        <p:spPr>
          <a:xfrm>
            <a:off x="311700" y="1152475"/>
            <a:ext cx="4260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(2,5)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(0,2)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(4,0)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/>
              <a:t>(3,1)</a:t>
            </a:r>
            <a:endParaRPr/>
          </a:p>
        </p:txBody>
      </p:sp>
      <p:pic>
        <p:nvPicPr>
          <p:cNvPr id="81" name="Google Shape;8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93141" y="1017723"/>
            <a:ext cx="3740585" cy="3416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Google Shape;262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85925" y="1000125"/>
            <a:ext cx="5772150" cy="157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43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Solve </a:t>
            </a:r>
            <a:endParaRPr/>
          </a:p>
        </p:txBody>
      </p:sp>
      <p:sp>
        <p:nvSpPr>
          <p:cNvPr id="268" name="Google Shape;268;p43"/>
          <p:cNvSpPr txBox="1"/>
          <p:nvPr/>
        </p:nvSpPr>
        <p:spPr>
          <a:xfrm>
            <a:off x="455200" y="1274500"/>
            <a:ext cx="8094600" cy="5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AutoNum type="alphaLcParenR"/>
            </a:pPr>
            <a:r>
              <a:rPr lang="en-GB"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5(3+5)=								b)  2(8+5)=</a:t>
            </a:r>
            <a:endParaRPr sz="24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4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Solve</a:t>
            </a:r>
            <a:endParaRPr/>
          </a:p>
        </p:txBody>
      </p:sp>
      <p:sp>
        <p:nvSpPr>
          <p:cNvPr id="274" name="Google Shape;274;p44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2400"/>
              <a:t>c) 4(10-3)= 										d) 6(3-5)=</a:t>
            </a:r>
            <a:endParaRPr sz="240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45"/>
          <p:cNvSpPr txBox="1"/>
          <p:nvPr>
            <p:ph type="title"/>
          </p:nvPr>
        </p:nvSpPr>
        <p:spPr>
          <a:xfrm>
            <a:off x="311700" y="437450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Solve for the variable - Distributive Property</a:t>
            </a:r>
            <a:endParaRPr/>
          </a:p>
        </p:txBody>
      </p:sp>
      <p:sp>
        <p:nvSpPr>
          <p:cNvPr id="280" name="Google Shape;280;p45"/>
          <p:cNvSpPr txBox="1"/>
          <p:nvPr>
            <p:ph idx="1" type="body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lphaLcParenR"/>
            </a:pPr>
            <a:r>
              <a:rPr lang="en-GB" sz="2400"/>
              <a:t>3(t-2) = 12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 sz="2400"/>
              <a:t>*</a:t>
            </a:r>
            <a:r>
              <a:rPr lang="en-GB" sz="2400"/>
              <a:t>3(u - 12.5) = -3.41</a:t>
            </a:r>
            <a:endParaRPr sz="2400"/>
          </a:p>
        </p:txBody>
      </p:sp>
      <p:sp>
        <p:nvSpPr>
          <p:cNvPr id="281" name="Google Shape;281;p45"/>
          <p:cNvSpPr txBox="1"/>
          <p:nvPr>
            <p:ph idx="2" type="body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b) 6(m+6) = -18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 sz="2400"/>
              <a:t>*2(x + 1.5) = 7.6</a:t>
            </a:r>
            <a:endParaRPr sz="240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4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Solve for the variable - Distributive Property</a:t>
            </a:r>
            <a:endParaRPr/>
          </a:p>
        </p:txBody>
      </p:sp>
      <p:sp>
        <p:nvSpPr>
          <p:cNvPr id="287" name="Google Shape;287;p46"/>
          <p:cNvSpPr txBox="1"/>
          <p:nvPr>
            <p:ph idx="1" type="body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c) -4(x-7) = 16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 sz="2400"/>
              <a:t> *2(x + 3) + 3(x + 2) = 0.5</a:t>
            </a:r>
            <a:endParaRPr sz="2400"/>
          </a:p>
        </p:txBody>
      </p:sp>
      <p:sp>
        <p:nvSpPr>
          <p:cNvPr id="288" name="Google Shape;288;p46"/>
          <p:cNvSpPr txBox="1"/>
          <p:nvPr>
            <p:ph idx="2" type="body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d) 2(r+3) = -6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 sz="2400"/>
              <a:t> *4(d + 3) - 3(d - 2) = 1.2</a:t>
            </a:r>
            <a:endParaRPr sz="240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47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Method 2: Divide First</a:t>
            </a:r>
            <a:endParaRPr/>
          </a:p>
        </p:txBody>
      </p:sp>
      <p:sp>
        <p:nvSpPr>
          <p:cNvPr id="294" name="Google Shape;294;p47"/>
          <p:cNvSpPr txBox="1"/>
          <p:nvPr>
            <p:ph idx="1" type="body"/>
          </p:nvPr>
        </p:nvSpPr>
        <p:spPr>
          <a:xfrm>
            <a:off x="311700" y="1266325"/>
            <a:ext cx="42603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*Remember*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When solving for a variable, complete the inverse (opposite) functions.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/>
              <a:t>Start with dividing!</a:t>
            </a:r>
            <a:endParaRPr/>
          </a:p>
        </p:txBody>
      </p:sp>
      <p:pic>
        <p:nvPicPr>
          <p:cNvPr id="295" name="Google Shape;295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98488" y="1928800"/>
            <a:ext cx="3971925" cy="1285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48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Solve for the Variable-Divide First</a:t>
            </a:r>
            <a:endParaRPr/>
          </a:p>
        </p:txBody>
      </p:sp>
      <p:sp>
        <p:nvSpPr>
          <p:cNvPr id="301" name="Google Shape;301;p48"/>
          <p:cNvSpPr txBox="1"/>
          <p:nvPr>
            <p:ph idx="1" type="body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lphaLcParenR"/>
            </a:pPr>
            <a:r>
              <a:rPr lang="en-GB" sz="2400"/>
              <a:t>6(f+13) = 36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 sz="2400"/>
              <a:t>  *6.2(2g - 3) = 4.2(2g + 3)</a:t>
            </a:r>
            <a:endParaRPr sz="2400"/>
          </a:p>
        </p:txBody>
      </p:sp>
      <p:sp>
        <p:nvSpPr>
          <p:cNvPr id="302" name="Google Shape;302;p48"/>
          <p:cNvSpPr txBox="1"/>
          <p:nvPr>
            <p:ph idx="2" type="body"/>
          </p:nvPr>
        </p:nvSpPr>
        <p:spPr>
          <a:xfrm>
            <a:off x="4832400" y="1266175"/>
            <a:ext cx="4311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b) -5(x-1) = 25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 sz="2400"/>
              <a:t>*15.3 - 8.9 - 1.3a = 4.3a + 0.1</a:t>
            </a:r>
            <a:endParaRPr sz="240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49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Solve for the Variable-Divide First</a:t>
            </a:r>
            <a:endParaRPr/>
          </a:p>
        </p:txBody>
      </p:sp>
      <p:sp>
        <p:nvSpPr>
          <p:cNvPr id="308" name="Google Shape;308;p49"/>
          <p:cNvSpPr txBox="1"/>
          <p:nvPr>
            <p:ph idx="1" type="body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c) -21 = 3(k+3)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400"/>
          </a:p>
        </p:txBody>
      </p:sp>
      <p:sp>
        <p:nvSpPr>
          <p:cNvPr id="309" name="Google Shape;309;p49"/>
          <p:cNvSpPr txBox="1"/>
          <p:nvPr>
            <p:ph idx="2" type="body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2400"/>
              <a:t>d) 8(x-7) = -32</a:t>
            </a:r>
            <a:endParaRPr sz="240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50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Word Problem </a:t>
            </a:r>
            <a:endParaRPr/>
          </a:p>
        </p:txBody>
      </p:sp>
      <p:pic>
        <p:nvPicPr>
          <p:cNvPr id="315" name="Google Shape;315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9177" y="1152425"/>
            <a:ext cx="3423325" cy="3771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51"/>
          <p:cNvSpPr txBox="1"/>
          <p:nvPr>
            <p:ph type="title"/>
          </p:nvPr>
        </p:nvSpPr>
        <p:spPr>
          <a:xfrm>
            <a:off x="311700" y="60700"/>
            <a:ext cx="8520600" cy="66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Word Problems </a:t>
            </a:r>
            <a:endParaRPr/>
          </a:p>
        </p:txBody>
      </p:sp>
      <p:sp>
        <p:nvSpPr>
          <p:cNvPr id="321" name="Google Shape;321;p51"/>
          <p:cNvSpPr txBox="1"/>
          <p:nvPr>
            <p:ph idx="1" type="body"/>
          </p:nvPr>
        </p:nvSpPr>
        <p:spPr>
          <a:xfrm>
            <a:off x="311700" y="720700"/>
            <a:ext cx="8520600" cy="384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/>
              <a:t>The fence around Gisel’s new tree is in the shape of an equilateral triangle. Gisel wants to increase the length of each side by 7 cm. The perimeter of her new fence will be 183 cm. Determine the length of each side of the old fence.</a:t>
            </a:r>
            <a:endParaRPr sz="16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Battleship</a:t>
            </a:r>
            <a:endParaRPr/>
          </a:p>
        </p:txBody>
      </p:sp>
      <p:sp>
        <p:nvSpPr>
          <p:cNvPr id="87" name="Google Shape;87;p16"/>
          <p:cNvSpPr txBox="1"/>
          <p:nvPr>
            <p:ph idx="1" type="body"/>
          </p:nvPr>
        </p:nvSpPr>
        <p:spPr>
          <a:xfrm>
            <a:off x="311700" y="1152475"/>
            <a:ext cx="5178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Rules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At the start of the game place 5 ships anywhere you would like on your side of the sheet. Ships can be placed Vertically or Horizontally.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Take turns firing </a:t>
            </a:r>
            <a:r>
              <a:rPr lang="en-GB"/>
              <a:t>against</a:t>
            </a:r>
            <a:r>
              <a:rPr lang="en-GB"/>
              <a:t> your partner trying to sink their ships. Say a letter and a number to choose one square. Ex. E5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/>
              <a:t>Let your partner know if they hit a ship or missed. </a:t>
            </a:r>
            <a:endParaRPr/>
          </a:p>
        </p:txBody>
      </p:sp>
      <p:pic>
        <p:nvPicPr>
          <p:cNvPr id="88" name="Google Shape;88;p16"/>
          <p:cNvPicPr preferRelativeResize="0"/>
          <p:nvPr/>
        </p:nvPicPr>
        <p:blipFill rotWithShape="1">
          <a:blip r:embed="rId3">
            <a:alphaModFix/>
          </a:blip>
          <a:srcRect b="0" l="7003" r="7998" t="0"/>
          <a:stretch/>
        </p:blipFill>
        <p:spPr>
          <a:xfrm>
            <a:off x="5362600" y="445025"/>
            <a:ext cx="3469699" cy="2296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52"/>
          <p:cNvSpPr txBox="1"/>
          <p:nvPr>
            <p:ph type="title"/>
          </p:nvPr>
        </p:nvSpPr>
        <p:spPr>
          <a:xfrm>
            <a:off x="311700" y="121375"/>
            <a:ext cx="8520600" cy="62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Word Problems </a:t>
            </a:r>
            <a:endParaRPr/>
          </a:p>
        </p:txBody>
      </p:sp>
      <p:sp>
        <p:nvSpPr>
          <p:cNvPr id="327" name="Google Shape;327;p52"/>
          <p:cNvSpPr txBox="1"/>
          <p:nvPr>
            <p:ph idx="1" type="body"/>
          </p:nvPr>
        </p:nvSpPr>
        <p:spPr>
          <a:xfrm>
            <a:off x="311700" y="751075"/>
            <a:ext cx="8520600" cy="381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/>
              <a:t>The amount of food energy per day required by hikers is modelled by the equation:</a:t>
            </a:r>
            <a:endParaRPr sz="16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600"/>
              <a:t> e = -125(t - 122)</a:t>
            </a:r>
            <a:endParaRPr sz="16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600"/>
              <a:t>Where e is the amount of food energy, in kilojoules (kJ), and t is the outside temperature, in degrees Celsius. </a:t>
            </a:r>
            <a:endParaRPr sz="16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600"/>
              <a:t>If the outside temperature is -20 °C, how much food energy is required per day?</a:t>
            </a:r>
            <a:endParaRPr sz="16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53"/>
          <p:cNvSpPr txBox="1"/>
          <p:nvPr>
            <p:ph type="title"/>
          </p:nvPr>
        </p:nvSpPr>
        <p:spPr>
          <a:xfrm>
            <a:off x="311700" y="106200"/>
            <a:ext cx="8520600" cy="75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Word Problems </a:t>
            </a:r>
            <a:endParaRPr/>
          </a:p>
        </p:txBody>
      </p:sp>
      <p:sp>
        <p:nvSpPr>
          <p:cNvPr id="333" name="Google Shape;333;p53"/>
          <p:cNvSpPr txBox="1"/>
          <p:nvPr>
            <p:ph idx="1" type="body"/>
          </p:nvPr>
        </p:nvSpPr>
        <p:spPr>
          <a:xfrm>
            <a:off x="311700" y="751050"/>
            <a:ext cx="8520600" cy="381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Barney wants to frame a </a:t>
            </a:r>
            <a:r>
              <a:rPr lang="en-GB" u="sng"/>
              <a:t>square</a:t>
            </a:r>
            <a:r>
              <a:rPr lang="en-GB"/>
              <a:t> picture of his dog. The frame he bought fits a picture with a perimeter no greater than 96 cm. He plans to put a 2-cm blue border around the picture. What are the maximum dimensions that the picture can have.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334" name="Google Shape;334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53875" y="1971916"/>
            <a:ext cx="1488275" cy="1452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7"/>
          <p:cNvSpPr txBox="1"/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Review</a:t>
            </a:r>
            <a:endParaRPr/>
          </a:p>
        </p:txBody>
      </p:sp>
      <p:sp>
        <p:nvSpPr>
          <p:cNvPr id="94" name="Google Shape;94;p17"/>
          <p:cNvSpPr txBox="1"/>
          <p:nvPr>
            <p:ph idx="1" type="subTitle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00000"/>
                </a:solidFill>
              </a:rPr>
              <a:t>Grab a Whiteboard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95" name="Google Shape;95;p17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Draw a graph and label the x and y axis.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Plot (4,8)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Plot (2,4)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Plot (0,2)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/>
              <a:t>What do you notice about these points?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8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Cartesian</a:t>
            </a:r>
            <a:r>
              <a:rPr lang="en-GB"/>
              <a:t> Plane</a:t>
            </a:r>
            <a:endParaRPr/>
          </a:p>
        </p:txBody>
      </p:sp>
      <p:sp>
        <p:nvSpPr>
          <p:cNvPr id="101" name="Google Shape;101;p18"/>
          <p:cNvSpPr txBox="1"/>
          <p:nvPr>
            <p:ph idx="1" type="body"/>
          </p:nvPr>
        </p:nvSpPr>
        <p:spPr>
          <a:xfrm>
            <a:off x="311700" y="1266325"/>
            <a:ext cx="42603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222222"/>
                </a:solidFill>
                <a:highlight>
                  <a:srgbClr val="FFFFFF"/>
                </a:highlight>
              </a:rPr>
              <a:t>Is defined by two perpendicular number lines: the -axis, which is horizontal, and the -axis, which is vertical. </a:t>
            </a:r>
            <a:endParaRPr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>
                <a:solidFill>
                  <a:srgbClr val="222222"/>
                </a:solidFill>
                <a:highlight>
                  <a:srgbClr val="FFFFFF"/>
                </a:highlight>
              </a:rPr>
              <a:t>Using these axes, we can describe any point in the </a:t>
            </a:r>
            <a:r>
              <a:rPr b="1" lang="en-GB">
                <a:solidFill>
                  <a:srgbClr val="222222"/>
                </a:solidFill>
                <a:highlight>
                  <a:srgbClr val="FFFFFF"/>
                </a:highlight>
              </a:rPr>
              <a:t>plane</a:t>
            </a:r>
            <a:r>
              <a:rPr lang="en-GB">
                <a:solidFill>
                  <a:srgbClr val="222222"/>
                </a:solidFill>
                <a:highlight>
                  <a:srgbClr val="FFFFFF"/>
                </a:highlight>
              </a:rPr>
              <a:t> using an ordered pair of numbers.</a:t>
            </a:r>
            <a:endParaRPr/>
          </a:p>
        </p:txBody>
      </p:sp>
      <p:pic>
        <p:nvPicPr>
          <p:cNvPr id="102" name="Google Shape;10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4400" y="1097750"/>
            <a:ext cx="3820970" cy="330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9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Quadrants</a:t>
            </a:r>
            <a:endParaRPr/>
          </a:p>
        </p:txBody>
      </p:sp>
      <p:sp>
        <p:nvSpPr>
          <p:cNvPr id="108" name="Google Shape;108;p19"/>
          <p:cNvSpPr txBox="1"/>
          <p:nvPr>
            <p:ph idx="1" type="body"/>
          </p:nvPr>
        </p:nvSpPr>
        <p:spPr>
          <a:xfrm>
            <a:off x="311700" y="1266325"/>
            <a:ext cx="42603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When plotting points is important to look at to correct place to plot them.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/>
              <a:t>Where would you plot (-2,5)? </a:t>
            </a:r>
            <a:endParaRPr/>
          </a:p>
        </p:txBody>
      </p:sp>
      <p:pic>
        <p:nvPicPr>
          <p:cNvPr id="109" name="Google Shape;10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83825" y="566651"/>
            <a:ext cx="4148475" cy="401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0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Graphing Tables</a:t>
            </a:r>
            <a:endParaRPr/>
          </a:p>
        </p:txBody>
      </p:sp>
      <p:sp>
        <p:nvSpPr>
          <p:cNvPr id="115" name="Google Shape;115;p20"/>
          <p:cNvSpPr txBox="1"/>
          <p:nvPr>
            <p:ph idx="1" type="body"/>
          </p:nvPr>
        </p:nvSpPr>
        <p:spPr>
          <a:xfrm>
            <a:off x="311700" y="1266325"/>
            <a:ext cx="4167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Tables are used to represent relationships between numbers.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A table of values will show a linear (straight line) relationship between the numbers. This allows for infinite </a:t>
            </a:r>
            <a:r>
              <a:rPr lang="en-GB"/>
              <a:t>possibilities</a:t>
            </a:r>
            <a:r>
              <a:rPr lang="en-GB"/>
              <a:t> that will land on a particular line. 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16" name="Google Shape;11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973675"/>
            <a:ext cx="1343025" cy="257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3660626"/>
            <a:ext cx="3932775" cy="771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Plot the tables </a:t>
            </a:r>
            <a:endParaRPr/>
          </a:p>
        </p:txBody>
      </p:sp>
      <p:pic>
        <p:nvPicPr>
          <p:cNvPr id="123" name="Google Shape;12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8500" y="1417750"/>
            <a:ext cx="1343025" cy="257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8500" y="4124676"/>
            <a:ext cx="3932775" cy="771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01275" y="445025"/>
            <a:ext cx="4422498" cy="4422498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1"/>
          <p:cNvSpPr txBox="1"/>
          <p:nvPr/>
        </p:nvSpPr>
        <p:spPr>
          <a:xfrm>
            <a:off x="2383700" y="1417750"/>
            <a:ext cx="1968600" cy="197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Plot the tables in different colours.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What is similar between them?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What is different between them?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009668"/>
      </a:accent2>
      <a:accent3>
        <a:srgbClr val="4DB6AC"/>
      </a:accent3>
      <a:accent4>
        <a:srgbClr val="FF9800"/>
      </a:accent4>
      <a:accent5>
        <a:srgbClr val="CE93D8"/>
      </a:accent5>
      <a:accent6>
        <a:srgbClr val="EEFF41"/>
      </a:accent6>
      <a:hlink>
        <a:srgbClr val="CE93D8"/>
      </a:hlink>
      <a:folHlink>
        <a:srgbClr val="CE93D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