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y="5143500" cx="9144000"/>
  <p:notesSz cx="6858000" cy="9144000"/>
  <p:embeddedFontLst>
    <p:embeddedFont>
      <p:font typeface="Roboto Slab"/>
      <p:regular r:id="rId75"/>
      <p:bold r:id="rId76"/>
    </p:embeddedFont>
    <p:embeddedFont>
      <p:font typeface="Roboto Mono"/>
      <p:regular r:id="rId77"/>
      <p:bold r:id="rId78"/>
      <p:italic r:id="rId79"/>
      <p:boldItalic r:id="rId80"/>
    </p:embeddedFont>
    <p:embeddedFont>
      <p:font typeface="Source Sans Pro"/>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SourceSansPro-boldItalic.fntdata"/><Relationship Id="rId83" Type="http://schemas.openxmlformats.org/officeDocument/2006/relationships/font" Target="fonts/SourceSansPro-italic.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obotoMono-boldItalic.fntdata"/><Relationship Id="rId82" Type="http://schemas.openxmlformats.org/officeDocument/2006/relationships/font" Target="fonts/SourceSansPro-bold.fntdata"/><Relationship Id="rId81" Type="http://schemas.openxmlformats.org/officeDocument/2006/relationships/font" Target="fonts/SourceSans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RobotoSlab-regular.fntdata"/><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font" Target="fonts/RobotoMono-regular.fntdata"/><Relationship Id="rId32" Type="http://schemas.openxmlformats.org/officeDocument/2006/relationships/slide" Target="slides/slide27.xml"/><Relationship Id="rId76" Type="http://schemas.openxmlformats.org/officeDocument/2006/relationships/font" Target="fonts/RobotoSlab-bold.fntdata"/><Relationship Id="rId35" Type="http://schemas.openxmlformats.org/officeDocument/2006/relationships/slide" Target="slides/slide30.xml"/><Relationship Id="rId79" Type="http://schemas.openxmlformats.org/officeDocument/2006/relationships/font" Target="fonts/RobotoMono-italic.fntdata"/><Relationship Id="rId34" Type="http://schemas.openxmlformats.org/officeDocument/2006/relationships/slide" Target="slides/slide29.xml"/><Relationship Id="rId78" Type="http://schemas.openxmlformats.org/officeDocument/2006/relationships/font" Target="fonts/RobotoMono-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3ec6c9bb03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ec6c9bb03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3ec6c9bb03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ec6c9bb03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ec6c9bb03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ec6c9bb03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3ec6c9bb03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ec6c9bb03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3ec6c9bb03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ec6c9bb03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3ec6c9bb03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ec6c9bb03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3ec6c9bb03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ec6c9bb03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3ec6c9bb03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ec6c9bb03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3ec6c9bb03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ec6c9bb03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3ec6c9bb03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ec6c9bb03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ec6c9bb0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ec6c9bb0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3ec6c9bb03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ec6c9bb03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3ec6c9bb03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ec6c9bb03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3ec6c9bb03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ec6c9bb03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3ec6c9bb03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ec6c9bb03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3ec6c9bb03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ec6c9bb03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3ec6c9bb03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ec6c9bb03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3ec6c9bb03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ec6c9bb03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3ec6c9bb03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ec6c9bb03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3ec6c9bb03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ec6c9bb03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3ec6c9bb03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ec6c9bb03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3ec6c9bb0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ec6c9bb0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3ec6c9bb03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ec6c9bb03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3ec6c9bb03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ec6c9bb03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3ec6c9bb03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ec6c9bb03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3ec6c9bb03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ec6c9bb03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3ec6c9bb03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ec6c9bb03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3ec6c9bb03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ec6c9bb03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3ec6c9bb03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ec6c9bb03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3ec6c9bb03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ec6c9bb03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3ec6c9bb03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ec6c9bb03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3ec6c9bb03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ec6c9bb03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ec6c9bb03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ec6c9bb03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3ec6c9bb03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ec6c9bb03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3ec6c9bb03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ec6c9bb03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3ec6c9bb03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ec6c9bb03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3ec6c9bb03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ec6c9bb03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3ec6c9bb03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ec6c9bb03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3ec6c9bb03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ec6c9bb03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3ec6c9bb03_0_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ec6c9bb03_0_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3ec6c9bb03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ec6c9bb03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3ec6c9bb03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ec6c9bb03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3ec6c9bb03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ec6c9bb03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3ec6c9bb03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ec6c9bb03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3ec6c9bb03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ec6c9bb03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3ec6c9bb03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ec6c9bb03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3ec6c9bb03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ec6c9bb03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3ec6c9bb03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ec6c9bb03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3ec6c9bb03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ec6c9bb03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3ec6c9bb03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ec6c9bb03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3ec6c9bb03_0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ec6c9bb03_0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3ec6c9bb03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ec6c9bb03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3ec6c9bb03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ec6c9bb03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3ec6c9bb03_0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ec6c9bb03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3ec6c9bb03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ec6c9bb03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3ec6c9bb03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ec6c9bb03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3ec6c9bb03_0_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ec6c9bb03_0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3ec6c9bb03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ec6c9bb03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3ec6c9bb03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3ec6c9bb03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3ec6c9bb03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ec6c9bb03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g3ec6c9bb03_0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ec6c9bb03_0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3ec6c9bb03_0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3ec6c9bb03_0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3ec6c9bb03_0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3ec6c9bb03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3ec6c9bb03_0_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ec6c9bb03_0_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g3ec6c9bb03_0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ec6c9bb03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ec6c9bb03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ec6c9bb03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ec6c9bb03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ec6c9bb03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3ec6c9bb03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ec6c9bb03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700185" y="1020263"/>
            <a:ext cx="5807400" cy="1159800"/>
          </a:xfrm>
          <a:prstGeom prst="rect">
            <a:avLst/>
          </a:prstGeom>
        </p:spPr>
        <p:txBody>
          <a:bodyPr anchorCtr="0" anchor="t" bIns="91425" lIns="91425" spcFirstLastPara="1" rIns="91425" wrap="square" tIns="91425"/>
          <a:lstStyle>
            <a:lvl1pPr lvl="0">
              <a:spcBef>
                <a:spcPts val="0"/>
              </a:spcBef>
              <a:spcAft>
                <a:spcPts val="0"/>
              </a:spcAft>
              <a:buClr>
                <a:srgbClr val="0091EA"/>
              </a:buClr>
              <a:buSzPts val="6000"/>
              <a:buNone/>
              <a:defRPr b="1" sz="6000">
                <a:solidFill>
                  <a:srgbClr val="0091EA"/>
                </a:solidFill>
              </a:defRPr>
            </a:lvl1pPr>
            <a:lvl2pPr lvl="1">
              <a:spcBef>
                <a:spcPts val="0"/>
              </a:spcBef>
              <a:spcAft>
                <a:spcPts val="0"/>
              </a:spcAft>
              <a:buClr>
                <a:srgbClr val="0091EA"/>
              </a:buClr>
              <a:buSzPts val="6000"/>
              <a:buNone/>
              <a:defRPr b="1" sz="6000">
                <a:solidFill>
                  <a:srgbClr val="0091EA"/>
                </a:solidFill>
              </a:defRPr>
            </a:lvl2pPr>
            <a:lvl3pPr lvl="2">
              <a:spcBef>
                <a:spcPts val="0"/>
              </a:spcBef>
              <a:spcAft>
                <a:spcPts val="0"/>
              </a:spcAft>
              <a:buClr>
                <a:srgbClr val="0091EA"/>
              </a:buClr>
              <a:buSzPts val="6000"/>
              <a:buNone/>
              <a:defRPr b="1" sz="6000">
                <a:solidFill>
                  <a:srgbClr val="0091EA"/>
                </a:solidFill>
              </a:defRPr>
            </a:lvl3pPr>
            <a:lvl4pPr lvl="3">
              <a:spcBef>
                <a:spcPts val="0"/>
              </a:spcBef>
              <a:spcAft>
                <a:spcPts val="0"/>
              </a:spcAft>
              <a:buClr>
                <a:srgbClr val="0091EA"/>
              </a:buClr>
              <a:buSzPts val="6000"/>
              <a:buNone/>
              <a:defRPr b="1" sz="6000">
                <a:solidFill>
                  <a:srgbClr val="0091EA"/>
                </a:solidFill>
              </a:defRPr>
            </a:lvl4pPr>
            <a:lvl5pPr lvl="4">
              <a:spcBef>
                <a:spcPts val="0"/>
              </a:spcBef>
              <a:spcAft>
                <a:spcPts val="0"/>
              </a:spcAft>
              <a:buClr>
                <a:srgbClr val="0091EA"/>
              </a:buClr>
              <a:buSzPts val="6000"/>
              <a:buNone/>
              <a:defRPr b="1" sz="6000">
                <a:solidFill>
                  <a:srgbClr val="0091EA"/>
                </a:solidFill>
              </a:defRPr>
            </a:lvl5pPr>
            <a:lvl6pPr lvl="5">
              <a:spcBef>
                <a:spcPts val="0"/>
              </a:spcBef>
              <a:spcAft>
                <a:spcPts val="0"/>
              </a:spcAft>
              <a:buClr>
                <a:srgbClr val="0091EA"/>
              </a:buClr>
              <a:buSzPts val="6000"/>
              <a:buNone/>
              <a:defRPr b="1" sz="6000">
                <a:solidFill>
                  <a:srgbClr val="0091EA"/>
                </a:solidFill>
              </a:defRPr>
            </a:lvl6pPr>
            <a:lvl7pPr lvl="6">
              <a:spcBef>
                <a:spcPts val="0"/>
              </a:spcBef>
              <a:spcAft>
                <a:spcPts val="0"/>
              </a:spcAft>
              <a:buClr>
                <a:srgbClr val="0091EA"/>
              </a:buClr>
              <a:buSzPts val="6000"/>
              <a:buNone/>
              <a:defRPr b="1" sz="6000">
                <a:solidFill>
                  <a:srgbClr val="0091EA"/>
                </a:solidFill>
              </a:defRPr>
            </a:lvl7pPr>
            <a:lvl8pPr lvl="7">
              <a:spcBef>
                <a:spcPts val="0"/>
              </a:spcBef>
              <a:spcAft>
                <a:spcPts val="0"/>
              </a:spcAft>
              <a:buClr>
                <a:srgbClr val="0091EA"/>
              </a:buClr>
              <a:buSzPts val="6000"/>
              <a:buNone/>
              <a:defRPr b="1" sz="6000">
                <a:solidFill>
                  <a:srgbClr val="0091EA"/>
                </a:solidFill>
              </a:defRPr>
            </a:lvl8pPr>
            <a:lvl9pPr lvl="8">
              <a:spcBef>
                <a:spcPts val="0"/>
              </a:spcBef>
              <a:spcAft>
                <a:spcPts val="0"/>
              </a:spcAft>
              <a:buClr>
                <a:srgbClr val="0091EA"/>
              </a:buClr>
              <a:buSzPts val="6000"/>
              <a:buNone/>
              <a:defRPr b="1" sz="6000">
                <a:solidFill>
                  <a:srgbClr val="0091EA"/>
                </a:solidFill>
              </a:defRPr>
            </a:lvl9pPr>
          </a:lstStyle>
          <a:p/>
        </p:txBody>
      </p:sp>
      <p:sp>
        <p:nvSpPr>
          <p:cNvPr id="11" name="Google Shape;11;p2"/>
          <p:cNvSpPr/>
          <p:nvPr/>
        </p:nvSpPr>
        <p:spPr>
          <a:xfrm>
            <a:off x="6897625" y="4649963"/>
            <a:ext cx="126900" cy="951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7454375" y="4229100"/>
            <a:ext cx="126900" cy="951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827727" y="3448165"/>
            <a:ext cx="75900" cy="570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677050" y="4933406"/>
            <a:ext cx="126900" cy="951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972225" y="475050"/>
            <a:ext cx="126900" cy="951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79635" y="2530109"/>
            <a:ext cx="126900" cy="951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11843" y="593639"/>
            <a:ext cx="126900" cy="951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26322" y="1004904"/>
            <a:ext cx="2538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104500" y="3722325"/>
            <a:ext cx="190200" cy="1428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803950" y="4240992"/>
            <a:ext cx="190200" cy="1428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96310" y="1493168"/>
            <a:ext cx="75900" cy="570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738050" y="203491"/>
            <a:ext cx="2538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71659" y="1878364"/>
            <a:ext cx="75900" cy="570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271584" y="356119"/>
            <a:ext cx="75900" cy="570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7729213" y="4595578"/>
            <a:ext cx="2538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mplete pattern">
  <p:cSld name="BLANK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66" name="Shape 66"/>
        <p:cNvGrpSpPr/>
        <p:nvPr/>
      </p:nvGrpSpPr>
      <p:grpSpPr>
        <a:xfrm>
          <a:off x="0" y="0"/>
          <a:ext cx="0" cy="0"/>
          <a:chOff x="0" y="0"/>
          <a:chExt cx="0" cy="0"/>
        </a:xfrm>
      </p:grpSpPr>
      <p:sp>
        <p:nvSpPr>
          <p:cNvPr id="67" name="Google Shape;67;p1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0" name="Google Shape;70;p12"/>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rtl="0">
              <a:lnSpc>
                <a:spcPct val="100000"/>
              </a:lnSpc>
              <a:spcBef>
                <a:spcPts val="600"/>
              </a:spcBef>
              <a:spcAft>
                <a:spcPts val="0"/>
              </a:spcAft>
              <a:buClr>
                <a:schemeClr val="lt1"/>
              </a:buClr>
              <a:buSzPts val="30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71" name="Google Shape;71;p12"/>
          <p:cNvSpPr txBox="1"/>
          <p:nvPr>
            <p:ph idx="12" type="sldNum"/>
          </p:nvPr>
        </p:nvSpPr>
        <p:spPr>
          <a:xfrm>
            <a:off x="8523541" y="4695623"/>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3"/>
          <p:cNvSpPr txBox="1"/>
          <p:nvPr>
            <p:ph type="ctrTitle"/>
          </p:nvPr>
        </p:nvSpPr>
        <p:spPr>
          <a:xfrm>
            <a:off x="1546025" y="1526194"/>
            <a:ext cx="5832600" cy="1159800"/>
          </a:xfrm>
          <a:prstGeom prst="rect">
            <a:avLst/>
          </a:prstGeom>
        </p:spPr>
        <p:txBody>
          <a:bodyPr anchorCtr="0" anchor="b" bIns="91425" lIns="91425" spcFirstLastPara="1" rIns="91425" wrap="square" tIns="91425"/>
          <a:lstStyle>
            <a:lvl1pPr lvl="0" rtl="0">
              <a:spcBef>
                <a:spcPts val="0"/>
              </a:spcBef>
              <a:spcAft>
                <a:spcPts val="0"/>
              </a:spcAft>
              <a:buSzPts val="4800"/>
              <a:buNone/>
              <a:defRPr b="1" sz="4800"/>
            </a:lvl1pPr>
            <a:lvl2pPr lvl="1" rtl="0">
              <a:spcBef>
                <a:spcPts val="0"/>
              </a:spcBef>
              <a:spcAft>
                <a:spcPts val="0"/>
              </a:spcAft>
              <a:buSzPts val="4800"/>
              <a:buNone/>
              <a:defRPr b="1" sz="4800"/>
            </a:lvl2pPr>
            <a:lvl3pPr lvl="2" rtl="0">
              <a:spcBef>
                <a:spcPts val="0"/>
              </a:spcBef>
              <a:spcAft>
                <a:spcPts val="0"/>
              </a:spcAft>
              <a:buSzPts val="4800"/>
              <a:buNone/>
              <a:defRPr b="1" sz="4800"/>
            </a:lvl3pPr>
            <a:lvl4pPr lvl="3" rtl="0">
              <a:spcBef>
                <a:spcPts val="0"/>
              </a:spcBef>
              <a:spcAft>
                <a:spcPts val="0"/>
              </a:spcAft>
              <a:buSzPts val="4800"/>
              <a:buNone/>
              <a:defRPr b="1" sz="4800"/>
            </a:lvl4pPr>
            <a:lvl5pPr lvl="4" rtl="0">
              <a:spcBef>
                <a:spcPts val="0"/>
              </a:spcBef>
              <a:spcAft>
                <a:spcPts val="0"/>
              </a:spcAft>
              <a:buSzPts val="4800"/>
              <a:buNone/>
              <a:defRPr b="1" sz="4800"/>
            </a:lvl5pPr>
            <a:lvl6pPr lvl="5" rtl="0">
              <a:spcBef>
                <a:spcPts val="0"/>
              </a:spcBef>
              <a:spcAft>
                <a:spcPts val="0"/>
              </a:spcAft>
              <a:buSzPts val="4800"/>
              <a:buNone/>
              <a:defRPr b="1" sz="4800"/>
            </a:lvl6pPr>
            <a:lvl7pPr lvl="6" rtl="0">
              <a:spcBef>
                <a:spcPts val="0"/>
              </a:spcBef>
              <a:spcAft>
                <a:spcPts val="0"/>
              </a:spcAft>
              <a:buSzPts val="4800"/>
              <a:buNone/>
              <a:defRPr b="1" sz="4800"/>
            </a:lvl7pPr>
            <a:lvl8pPr lvl="7" rtl="0">
              <a:spcBef>
                <a:spcPts val="0"/>
              </a:spcBef>
              <a:spcAft>
                <a:spcPts val="0"/>
              </a:spcAft>
              <a:buSzPts val="4800"/>
              <a:buNone/>
              <a:defRPr b="1" sz="4800"/>
            </a:lvl8pPr>
            <a:lvl9pPr lvl="8" rtl="0">
              <a:spcBef>
                <a:spcPts val="0"/>
              </a:spcBef>
              <a:spcAft>
                <a:spcPts val="0"/>
              </a:spcAft>
              <a:buSzPts val="4800"/>
              <a:buNone/>
              <a:defRPr b="1" sz="4800"/>
            </a:lvl9pPr>
          </a:lstStyle>
          <a:p/>
        </p:txBody>
      </p:sp>
      <p:sp>
        <p:nvSpPr>
          <p:cNvPr id="28" name="Google Shape;28;p3"/>
          <p:cNvSpPr txBox="1"/>
          <p:nvPr>
            <p:ph idx="1" type="subTitle"/>
          </p:nvPr>
        </p:nvSpPr>
        <p:spPr>
          <a:xfrm>
            <a:off x="1546025" y="2782911"/>
            <a:ext cx="5832600" cy="784800"/>
          </a:xfrm>
          <a:prstGeom prst="rect">
            <a:avLst/>
          </a:prstGeom>
        </p:spPr>
        <p:txBody>
          <a:bodyPr anchorCtr="0" anchor="t" bIns="91425" lIns="91425" spcFirstLastPara="1" rIns="91425" wrap="square" tIns="91425"/>
          <a:lstStyle>
            <a:lvl1pPr lvl="0" rtl="0">
              <a:spcBef>
                <a:spcPts val="0"/>
              </a:spcBef>
              <a:spcAft>
                <a:spcPts val="0"/>
              </a:spcAft>
              <a:buClr>
                <a:srgbClr val="607D8B"/>
              </a:buClr>
              <a:buSzPts val="3000"/>
              <a:buNone/>
              <a:defRPr>
                <a:solidFill>
                  <a:srgbClr val="607D8B"/>
                </a:solidFill>
              </a:defRPr>
            </a:lvl1pPr>
            <a:lvl2pPr lvl="1" rtl="0">
              <a:spcBef>
                <a:spcPts val="0"/>
              </a:spcBef>
              <a:spcAft>
                <a:spcPts val="0"/>
              </a:spcAft>
              <a:buClr>
                <a:srgbClr val="607D8B"/>
              </a:buClr>
              <a:buSzPts val="3000"/>
              <a:buNone/>
              <a:defRPr sz="3000">
                <a:solidFill>
                  <a:srgbClr val="607D8B"/>
                </a:solidFill>
              </a:defRPr>
            </a:lvl2pPr>
            <a:lvl3pPr lvl="2" rtl="0">
              <a:spcBef>
                <a:spcPts val="0"/>
              </a:spcBef>
              <a:spcAft>
                <a:spcPts val="0"/>
              </a:spcAft>
              <a:buClr>
                <a:srgbClr val="607D8B"/>
              </a:buClr>
              <a:buSzPts val="3000"/>
              <a:buNone/>
              <a:defRPr sz="3000">
                <a:solidFill>
                  <a:srgbClr val="607D8B"/>
                </a:solidFill>
              </a:defRPr>
            </a:lvl3pPr>
            <a:lvl4pPr lvl="3" rtl="0">
              <a:spcBef>
                <a:spcPts val="0"/>
              </a:spcBef>
              <a:spcAft>
                <a:spcPts val="0"/>
              </a:spcAft>
              <a:buClr>
                <a:srgbClr val="607D8B"/>
              </a:buClr>
              <a:buSzPts val="3000"/>
              <a:buNone/>
              <a:defRPr sz="3000">
                <a:solidFill>
                  <a:srgbClr val="607D8B"/>
                </a:solidFill>
              </a:defRPr>
            </a:lvl4pPr>
            <a:lvl5pPr lvl="4" rtl="0">
              <a:spcBef>
                <a:spcPts val="0"/>
              </a:spcBef>
              <a:spcAft>
                <a:spcPts val="0"/>
              </a:spcAft>
              <a:buClr>
                <a:srgbClr val="607D8B"/>
              </a:buClr>
              <a:buSzPts val="3000"/>
              <a:buNone/>
              <a:defRPr sz="3000">
                <a:solidFill>
                  <a:srgbClr val="607D8B"/>
                </a:solidFill>
              </a:defRPr>
            </a:lvl5pPr>
            <a:lvl6pPr lvl="5" rtl="0">
              <a:spcBef>
                <a:spcPts val="0"/>
              </a:spcBef>
              <a:spcAft>
                <a:spcPts val="0"/>
              </a:spcAft>
              <a:buClr>
                <a:srgbClr val="607D8B"/>
              </a:buClr>
              <a:buSzPts val="3000"/>
              <a:buNone/>
              <a:defRPr sz="3000">
                <a:solidFill>
                  <a:srgbClr val="607D8B"/>
                </a:solidFill>
              </a:defRPr>
            </a:lvl6pPr>
            <a:lvl7pPr lvl="6" rtl="0">
              <a:spcBef>
                <a:spcPts val="0"/>
              </a:spcBef>
              <a:spcAft>
                <a:spcPts val="0"/>
              </a:spcAft>
              <a:buClr>
                <a:srgbClr val="607D8B"/>
              </a:buClr>
              <a:buSzPts val="3000"/>
              <a:buNone/>
              <a:defRPr sz="3000">
                <a:solidFill>
                  <a:srgbClr val="607D8B"/>
                </a:solidFill>
              </a:defRPr>
            </a:lvl7pPr>
            <a:lvl8pPr lvl="7" rtl="0">
              <a:spcBef>
                <a:spcPts val="0"/>
              </a:spcBef>
              <a:spcAft>
                <a:spcPts val="0"/>
              </a:spcAft>
              <a:buClr>
                <a:srgbClr val="607D8B"/>
              </a:buClr>
              <a:buSzPts val="3000"/>
              <a:buNone/>
              <a:defRPr sz="3000">
                <a:solidFill>
                  <a:srgbClr val="607D8B"/>
                </a:solidFill>
              </a:defRPr>
            </a:lvl8pPr>
            <a:lvl9pPr lvl="8" rtl="0">
              <a:spcBef>
                <a:spcPts val="0"/>
              </a:spcBef>
              <a:spcAft>
                <a:spcPts val="0"/>
              </a:spcAft>
              <a:buClr>
                <a:srgbClr val="607D8B"/>
              </a:buClr>
              <a:buSzPts val="3000"/>
              <a:buNone/>
              <a:defRPr sz="3000">
                <a:solidFill>
                  <a:srgbClr val="607D8B"/>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9" name="Shape 29"/>
        <p:cNvGrpSpPr/>
        <p:nvPr/>
      </p:nvGrpSpPr>
      <p:grpSpPr>
        <a:xfrm>
          <a:off x="0" y="0"/>
          <a:ext cx="0" cy="0"/>
          <a:chOff x="0" y="0"/>
          <a:chExt cx="0" cy="0"/>
        </a:xfrm>
      </p:grpSpPr>
      <p:pic>
        <p:nvPicPr>
          <p:cNvPr descr="connections-05.png" id="30" name="Google Shape;30;p4"/>
          <p:cNvPicPr preferRelativeResize="0"/>
          <p:nvPr/>
        </p:nvPicPr>
        <p:blipFill>
          <a:blip r:embed="rId2">
            <a:alphaModFix/>
          </a:blip>
          <a:stretch>
            <a:fillRect/>
          </a:stretch>
        </p:blipFill>
        <p:spPr>
          <a:xfrm flipH="1" rot="10800000">
            <a:off x="5945" y="1"/>
            <a:ext cx="6849080" cy="5143499"/>
          </a:xfrm>
          <a:prstGeom prst="rect">
            <a:avLst/>
          </a:prstGeom>
          <a:noFill/>
          <a:ln>
            <a:noFill/>
          </a:ln>
        </p:spPr>
      </p:pic>
      <p:sp>
        <p:nvSpPr>
          <p:cNvPr id="31" name="Google Shape;31;p4"/>
          <p:cNvSpPr txBox="1"/>
          <p:nvPr>
            <p:ph idx="1" type="body"/>
          </p:nvPr>
        </p:nvSpPr>
        <p:spPr>
          <a:xfrm>
            <a:off x="1215300" y="1876050"/>
            <a:ext cx="6713400" cy="819900"/>
          </a:xfrm>
          <a:prstGeom prst="rect">
            <a:avLst/>
          </a:prstGeom>
        </p:spPr>
        <p:txBody>
          <a:bodyPr anchorCtr="0" anchor="t" bIns="91425" lIns="91425" spcFirstLastPara="1" rIns="91425" wrap="square" tIns="91425"/>
          <a:lstStyle>
            <a:lvl1pPr indent="-457200" lvl="0" marL="457200" rtl="0" algn="ctr">
              <a:spcBef>
                <a:spcPts val="600"/>
              </a:spcBef>
              <a:spcAft>
                <a:spcPts val="0"/>
              </a:spcAft>
              <a:buClr>
                <a:srgbClr val="263238"/>
              </a:buClr>
              <a:buSzPts val="3600"/>
              <a:buChar char="◎"/>
              <a:defRPr i="1" sz="3600"/>
            </a:lvl1pPr>
            <a:lvl2pPr indent="-457200" lvl="1" marL="914400" rtl="0" algn="ctr">
              <a:spcBef>
                <a:spcPts val="0"/>
              </a:spcBef>
              <a:spcAft>
                <a:spcPts val="0"/>
              </a:spcAft>
              <a:buClr>
                <a:srgbClr val="263238"/>
              </a:buClr>
              <a:buSzPts val="3600"/>
              <a:buChar char="○"/>
              <a:defRPr i="1" sz="3600"/>
            </a:lvl2pPr>
            <a:lvl3pPr indent="-457200" lvl="2" marL="1371600" rtl="0" algn="ctr">
              <a:spcBef>
                <a:spcPts val="0"/>
              </a:spcBef>
              <a:spcAft>
                <a:spcPts val="0"/>
              </a:spcAft>
              <a:buClr>
                <a:srgbClr val="263238"/>
              </a:buClr>
              <a:buSzPts val="3600"/>
              <a:buChar char="◉"/>
              <a:defRPr i="1" sz="3600"/>
            </a:lvl3pPr>
            <a:lvl4pPr indent="-457200" lvl="3" marL="1828800" rtl="0" algn="ctr">
              <a:spcBef>
                <a:spcPts val="0"/>
              </a:spcBef>
              <a:spcAft>
                <a:spcPts val="0"/>
              </a:spcAft>
              <a:buClr>
                <a:srgbClr val="263238"/>
              </a:buClr>
              <a:buSzPts val="3600"/>
              <a:buChar char="●"/>
              <a:defRPr i="1" sz="3600"/>
            </a:lvl4pPr>
            <a:lvl5pPr indent="-457200" lvl="4" marL="2286000" rtl="0" algn="ctr">
              <a:spcBef>
                <a:spcPts val="0"/>
              </a:spcBef>
              <a:spcAft>
                <a:spcPts val="0"/>
              </a:spcAft>
              <a:buClr>
                <a:srgbClr val="263238"/>
              </a:buClr>
              <a:buSzPts val="3600"/>
              <a:buChar char="○"/>
              <a:defRPr i="1" sz="3600"/>
            </a:lvl5pPr>
            <a:lvl6pPr indent="-457200" lvl="5" marL="2743200" rtl="0" algn="ctr">
              <a:spcBef>
                <a:spcPts val="0"/>
              </a:spcBef>
              <a:spcAft>
                <a:spcPts val="0"/>
              </a:spcAft>
              <a:buClr>
                <a:srgbClr val="263238"/>
              </a:buClr>
              <a:buSzPts val="3600"/>
              <a:buChar char="■"/>
              <a:defRPr i="1" sz="3600"/>
            </a:lvl6pPr>
            <a:lvl7pPr indent="-457200" lvl="6" marL="3200400" rtl="0" algn="ctr">
              <a:spcBef>
                <a:spcPts val="0"/>
              </a:spcBef>
              <a:spcAft>
                <a:spcPts val="0"/>
              </a:spcAft>
              <a:buClr>
                <a:srgbClr val="263238"/>
              </a:buClr>
              <a:buSzPts val="3600"/>
              <a:buChar char="●"/>
              <a:defRPr i="1" sz="3600"/>
            </a:lvl7pPr>
            <a:lvl8pPr indent="-457200" lvl="7" marL="3657600" rtl="0" algn="ctr">
              <a:spcBef>
                <a:spcPts val="0"/>
              </a:spcBef>
              <a:spcAft>
                <a:spcPts val="0"/>
              </a:spcAft>
              <a:buClr>
                <a:srgbClr val="263238"/>
              </a:buClr>
              <a:buSzPts val="3600"/>
              <a:buChar char="○"/>
              <a:defRPr i="1" sz="3600"/>
            </a:lvl8pPr>
            <a:lvl9pPr indent="-457200" lvl="8" marL="4114800" algn="ctr">
              <a:spcBef>
                <a:spcPts val="0"/>
              </a:spcBef>
              <a:spcAft>
                <a:spcPts val="0"/>
              </a:spcAft>
              <a:buClr>
                <a:srgbClr val="263238"/>
              </a:buClr>
              <a:buSzPts val="3600"/>
              <a:buChar char="■"/>
              <a:defRPr i="1" sz="3600"/>
            </a:lvl9pPr>
          </a:lstStyle>
          <a:p/>
        </p:txBody>
      </p:sp>
      <p:grpSp>
        <p:nvGrpSpPr>
          <p:cNvPr id="32" name="Google Shape;32;p4"/>
          <p:cNvGrpSpPr/>
          <p:nvPr/>
        </p:nvGrpSpPr>
        <p:grpSpPr>
          <a:xfrm>
            <a:off x="3593400" y="805714"/>
            <a:ext cx="1957200" cy="819900"/>
            <a:chOff x="3593400" y="1760085"/>
            <a:chExt cx="1957200" cy="1093200"/>
          </a:xfrm>
        </p:grpSpPr>
        <p:sp>
          <p:nvSpPr>
            <p:cNvPr id="33" name="Google Shape;33;p4"/>
            <p:cNvSpPr txBox="1"/>
            <p:nvPr/>
          </p:nvSpPr>
          <p:spPr>
            <a:xfrm>
              <a:off x="3593400" y="1872097"/>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0091EA"/>
                  </a:solidFill>
                  <a:latin typeface="Source Sans Pro"/>
                  <a:ea typeface="Source Sans Pro"/>
                  <a:cs typeface="Source Sans Pro"/>
                  <a:sym typeface="Source Sans Pro"/>
                </a:rPr>
                <a:t>“</a:t>
              </a:r>
              <a:endParaRPr b="1" sz="6000">
                <a:solidFill>
                  <a:srgbClr val="0091EA"/>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190700" y="1925385"/>
              <a:ext cx="762600" cy="762600"/>
            </a:xfrm>
            <a:prstGeom prst="ellipse">
              <a:avLst/>
            </a:prstGeom>
            <a:noFill/>
            <a:ln cap="flat" cmpd="sng" w="1905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6" name="Google Shape;36;p4"/>
          <p:cNvCxnSpPr>
            <a:endCxn id="34" idx="1"/>
          </p:cNvCxnSpPr>
          <p:nvPr/>
        </p:nvCxnSpPr>
        <p:spPr>
          <a:xfrm>
            <a:off x="3742095" y="653985"/>
            <a:ext cx="443400" cy="271800"/>
          </a:xfrm>
          <a:prstGeom prst="straightConnector1">
            <a:avLst/>
          </a:prstGeom>
          <a:noFill/>
          <a:ln cap="flat" cmpd="sng" w="9525">
            <a:solidFill>
              <a:srgbClr val="CFD8DC"/>
            </a:solidFill>
            <a:prstDash val="solid"/>
            <a:round/>
            <a:headEnd len="med" w="med" type="none"/>
            <a:tailEnd len="med" w="med" type="none"/>
          </a:ln>
        </p:spPr>
      </p:cxnSp>
      <p:cxnSp>
        <p:nvCxnSpPr>
          <p:cNvPr id="37" name="Google Shape;37;p4"/>
          <p:cNvCxnSpPr/>
          <p:nvPr/>
        </p:nvCxnSpPr>
        <p:spPr>
          <a:xfrm rot="10800000">
            <a:off x="4114800" y="202114"/>
            <a:ext cx="457200" cy="603600"/>
          </a:xfrm>
          <a:prstGeom prst="straightConnector1">
            <a:avLst/>
          </a:prstGeom>
          <a:noFill/>
          <a:ln cap="flat" cmpd="sng" w="9525">
            <a:solidFill>
              <a:srgbClr val="CFD8DC"/>
            </a:solidFill>
            <a:prstDash val="solid"/>
            <a:round/>
            <a:headEnd len="med" w="med" type="none"/>
            <a:tailEnd len="med" w="med" type="none"/>
          </a:ln>
        </p:spPr>
      </p:cxnSp>
      <p:cxnSp>
        <p:nvCxnSpPr>
          <p:cNvPr id="38" name="Google Shape;38;p4"/>
          <p:cNvCxnSpPr/>
          <p:nvPr/>
        </p:nvCxnSpPr>
        <p:spPr>
          <a:xfrm flipH="1" rot="10800000">
            <a:off x="4749075" y="564919"/>
            <a:ext cx="95100" cy="261600"/>
          </a:xfrm>
          <a:prstGeom prst="straightConnector1">
            <a:avLst/>
          </a:prstGeom>
          <a:noFill/>
          <a:ln cap="flat" cmpd="sng" w="9525">
            <a:solidFill>
              <a:srgbClr val="CFD8DC"/>
            </a:solidFill>
            <a:prstDash val="solid"/>
            <a:round/>
            <a:headEnd len="med" w="med" type="none"/>
            <a:tailEnd len="med" w="med" type="none"/>
          </a:ln>
        </p:spPr>
      </p:cxnSp>
      <p:sp>
        <p:nvSpPr>
          <p:cNvPr id="39" name="Google Shape;39;p4"/>
          <p:cNvSpPr txBox="1"/>
          <p:nvPr>
            <p:ph idx="12" type="sldNum"/>
          </p:nvPr>
        </p:nvSpPr>
        <p:spPr>
          <a:xfrm>
            <a:off x="-87" y="4749844"/>
            <a:ext cx="9144000" cy="3936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0" name="Shape 40"/>
        <p:cNvGrpSpPr/>
        <p:nvPr/>
      </p:nvGrpSpPr>
      <p:grpSpPr>
        <a:xfrm>
          <a:off x="0" y="0"/>
          <a:ext cx="0" cy="0"/>
          <a:chOff x="0" y="0"/>
          <a:chExt cx="0" cy="0"/>
        </a:xfrm>
      </p:grpSpPr>
      <p:sp>
        <p:nvSpPr>
          <p:cNvPr id="41" name="Google Shape;41;p5"/>
          <p:cNvSpPr txBox="1"/>
          <p:nvPr>
            <p:ph type="title"/>
          </p:nvPr>
        </p:nvSpPr>
        <p:spPr>
          <a:xfrm>
            <a:off x="786150" y="308120"/>
            <a:ext cx="7571700" cy="702600"/>
          </a:xfrm>
          <a:prstGeom prst="rect">
            <a:avLst/>
          </a:prstGeom>
        </p:spPr>
        <p:txBody>
          <a:bodyPr anchorCtr="0" anchor="b"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2" name="Google Shape;42;p5"/>
          <p:cNvSpPr txBox="1"/>
          <p:nvPr>
            <p:ph idx="1" type="body"/>
          </p:nvPr>
        </p:nvSpPr>
        <p:spPr>
          <a:xfrm>
            <a:off x="786150" y="1261700"/>
            <a:ext cx="7571700" cy="357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3" name="Google Shape;43;p5"/>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4" name="Shape 44"/>
        <p:cNvGrpSpPr/>
        <p:nvPr/>
      </p:nvGrpSpPr>
      <p:grpSpPr>
        <a:xfrm>
          <a:off x="0" y="0"/>
          <a:ext cx="0" cy="0"/>
          <a:chOff x="0" y="0"/>
          <a:chExt cx="0" cy="0"/>
        </a:xfrm>
      </p:grpSpPr>
      <p:sp>
        <p:nvSpPr>
          <p:cNvPr id="45" name="Google Shape;45;p6"/>
          <p:cNvSpPr txBox="1"/>
          <p:nvPr>
            <p:ph type="title"/>
          </p:nvPr>
        </p:nvSpPr>
        <p:spPr>
          <a:xfrm>
            <a:off x="786150" y="308120"/>
            <a:ext cx="7571700" cy="702600"/>
          </a:xfrm>
          <a:prstGeom prst="rect">
            <a:avLst/>
          </a:prstGeom>
        </p:spPr>
        <p:txBody>
          <a:bodyPr anchorCtr="0" anchor="b"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6" name="Google Shape;46;p6"/>
          <p:cNvSpPr txBox="1"/>
          <p:nvPr>
            <p:ph idx="1" type="body"/>
          </p:nvPr>
        </p:nvSpPr>
        <p:spPr>
          <a:xfrm>
            <a:off x="786137" y="1200150"/>
            <a:ext cx="3675300" cy="3725700"/>
          </a:xfrm>
          <a:prstGeom prst="rect">
            <a:avLst/>
          </a:prstGeom>
        </p:spPr>
        <p:txBody>
          <a:bodyPr anchorCtr="0" anchor="t" bIns="91425" lIns="91425" spcFirstLastPara="1" rIns="91425" wrap="square" tIns="91425"/>
          <a:lstStyle>
            <a:lvl1pPr indent="-393700" lvl="0" marL="457200">
              <a:spcBef>
                <a:spcPts val="600"/>
              </a:spcBef>
              <a:spcAft>
                <a:spcPts val="0"/>
              </a:spcAft>
              <a:buSzPts val="2600"/>
              <a:buChar char="◎"/>
              <a:defRPr sz="26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47" name="Google Shape;47;p6"/>
          <p:cNvSpPr txBox="1"/>
          <p:nvPr>
            <p:ph idx="2" type="body"/>
          </p:nvPr>
        </p:nvSpPr>
        <p:spPr>
          <a:xfrm>
            <a:off x="4682659" y="1200150"/>
            <a:ext cx="3675300" cy="3725700"/>
          </a:xfrm>
          <a:prstGeom prst="rect">
            <a:avLst/>
          </a:prstGeom>
        </p:spPr>
        <p:txBody>
          <a:bodyPr anchorCtr="0" anchor="t" bIns="91425" lIns="91425" spcFirstLastPara="1" rIns="91425" wrap="square" tIns="91425"/>
          <a:lstStyle>
            <a:lvl1pPr indent="-393700" lvl="0" marL="457200">
              <a:spcBef>
                <a:spcPts val="600"/>
              </a:spcBef>
              <a:spcAft>
                <a:spcPts val="0"/>
              </a:spcAft>
              <a:buSzPts val="2600"/>
              <a:buChar char="◎"/>
              <a:defRPr sz="26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48" name="Google Shape;48;p6"/>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9" name="Shape 49"/>
        <p:cNvGrpSpPr/>
        <p:nvPr/>
      </p:nvGrpSpPr>
      <p:grpSpPr>
        <a:xfrm>
          <a:off x="0" y="0"/>
          <a:ext cx="0" cy="0"/>
          <a:chOff x="0" y="0"/>
          <a:chExt cx="0" cy="0"/>
        </a:xfrm>
      </p:grpSpPr>
      <p:sp>
        <p:nvSpPr>
          <p:cNvPr id="50" name="Google Shape;50;p7"/>
          <p:cNvSpPr txBox="1"/>
          <p:nvPr>
            <p:ph type="title"/>
          </p:nvPr>
        </p:nvSpPr>
        <p:spPr>
          <a:xfrm>
            <a:off x="786150" y="308120"/>
            <a:ext cx="7571700" cy="702600"/>
          </a:xfrm>
          <a:prstGeom prst="rect">
            <a:avLst/>
          </a:prstGeom>
        </p:spPr>
        <p:txBody>
          <a:bodyPr anchorCtr="0" anchor="b" bIns="91425" lIns="91425" spcFirstLastPara="1" rIns="91425" wrap="square" tIns="91425"/>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51" name="Google Shape;51;p7"/>
          <p:cNvSpPr txBox="1"/>
          <p:nvPr>
            <p:ph idx="1" type="body"/>
          </p:nvPr>
        </p:nvSpPr>
        <p:spPr>
          <a:xfrm>
            <a:off x="786150" y="1200150"/>
            <a:ext cx="2419800" cy="37257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2" name="Google Shape;52;p7"/>
          <p:cNvSpPr txBox="1"/>
          <p:nvPr>
            <p:ph idx="2" type="body"/>
          </p:nvPr>
        </p:nvSpPr>
        <p:spPr>
          <a:xfrm>
            <a:off x="3329992" y="1200150"/>
            <a:ext cx="2419800" cy="37257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3" name="Google Shape;53;p7"/>
          <p:cNvSpPr txBox="1"/>
          <p:nvPr>
            <p:ph idx="3" type="body"/>
          </p:nvPr>
        </p:nvSpPr>
        <p:spPr>
          <a:xfrm>
            <a:off x="5873834" y="1200150"/>
            <a:ext cx="2419800" cy="37257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4" name="Google Shape;54;p7"/>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8"/>
          <p:cNvSpPr txBox="1"/>
          <p:nvPr>
            <p:ph type="title"/>
          </p:nvPr>
        </p:nvSpPr>
        <p:spPr>
          <a:xfrm>
            <a:off x="786150" y="308120"/>
            <a:ext cx="7571700" cy="702600"/>
          </a:xfrm>
          <a:prstGeom prst="rect">
            <a:avLst/>
          </a:prstGeom>
        </p:spPr>
        <p:txBody>
          <a:bodyPr anchorCtr="0" anchor="b"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7" name="Google Shape;57;p8"/>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9"/>
          <p:cNvSpPr txBox="1"/>
          <p:nvPr>
            <p:ph idx="1" type="body"/>
          </p:nvPr>
        </p:nvSpPr>
        <p:spPr>
          <a:xfrm>
            <a:off x="457200" y="4055343"/>
            <a:ext cx="8229600" cy="3687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60" name="Google Shape;60;p9"/>
          <p:cNvSpPr txBox="1"/>
          <p:nvPr>
            <p:ph idx="12" type="sldNum"/>
          </p:nvPr>
        </p:nvSpPr>
        <p:spPr>
          <a:xfrm>
            <a:off x="-92" y="4749844"/>
            <a:ext cx="9144000" cy="3936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0"/>
          <p:cNvSpPr txBox="1"/>
          <p:nvPr>
            <p:ph idx="12" type="sldNum"/>
          </p:nvPr>
        </p:nvSpPr>
        <p:spPr>
          <a:xfrm>
            <a:off x="84043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p:txBody>
      </p:sp>
      <p:sp>
        <p:nvSpPr>
          <p:cNvPr id="7" name="Google Shape;7;p1"/>
          <p:cNvSpPr txBox="1"/>
          <p:nvPr>
            <p:ph idx="1" type="body"/>
          </p:nvPr>
        </p:nvSpPr>
        <p:spPr>
          <a:xfrm>
            <a:off x="786150" y="1261700"/>
            <a:ext cx="7571700" cy="357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CFD8DC"/>
              </a:buClr>
              <a:buSzPts val="3000"/>
              <a:buFont typeface="Source Sans Pro"/>
              <a:buChar char="◎"/>
              <a:defRPr sz="3000">
                <a:solidFill>
                  <a:srgbClr val="263238"/>
                </a:solidFill>
                <a:latin typeface="Source Sans Pro"/>
                <a:ea typeface="Source Sans Pro"/>
                <a:cs typeface="Source Sans Pro"/>
                <a:sym typeface="Source Sans Pro"/>
              </a:defRPr>
            </a:lvl1pPr>
            <a:lvl2pPr indent="-381000" lvl="1" marL="9144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2pPr>
            <a:lvl3pPr indent="-381000" lvl="2" marL="13716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3pPr>
            <a:lvl4pPr indent="-342900" lvl="3" marL="18288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4pPr>
            <a:lvl5pPr indent="-342900" lvl="4" marL="22860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5pPr>
            <a:lvl6pPr indent="-342900" lvl="5" marL="27432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6pPr>
            <a:lvl7pPr indent="-342900" lvl="6" marL="32004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7pPr>
            <a:lvl8pPr indent="-342900" lvl="7" marL="36576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8pPr>
            <a:lvl9pPr indent="-342900" lvl="8" marL="41148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lvl="0" algn="r">
              <a:buNone/>
              <a:defRPr b="1" sz="1300">
                <a:solidFill>
                  <a:srgbClr val="0091EA"/>
                </a:solidFill>
                <a:latin typeface="Source Sans Pro"/>
                <a:ea typeface="Source Sans Pro"/>
                <a:cs typeface="Source Sans Pro"/>
                <a:sym typeface="Source Sans Pro"/>
              </a:defRPr>
            </a:lvl1pPr>
            <a:lvl2pPr lvl="1" algn="r">
              <a:buNone/>
              <a:defRPr b="1" sz="1300">
                <a:solidFill>
                  <a:srgbClr val="0091EA"/>
                </a:solidFill>
                <a:latin typeface="Source Sans Pro"/>
                <a:ea typeface="Source Sans Pro"/>
                <a:cs typeface="Source Sans Pro"/>
                <a:sym typeface="Source Sans Pro"/>
              </a:defRPr>
            </a:lvl2pPr>
            <a:lvl3pPr lvl="2" algn="r">
              <a:buNone/>
              <a:defRPr b="1" sz="1300">
                <a:solidFill>
                  <a:srgbClr val="0091EA"/>
                </a:solidFill>
                <a:latin typeface="Source Sans Pro"/>
                <a:ea typeface="Source Sans Pro"/>
                <a:cs typeface="Source Sans Pro"/>
                <a:sym typeface="Source Sans Pro"/>
              </a:defRPr>
            </a:lvl3pPr>
            <a:lvl4pPr lvl="3" algn="r">
              <a:buNone/>
              <a:defRPr b="1" sz="1300">
                <a:solidFill>
                  <a:srgbClr val="0091EA"/>
                </a:solidFill>
                <a:latin typeface="Source Sans Pro"/>
                <a:ea typeface="Source Sans Pro"/>
                <a:cs typeface="Source Sans Pro"/>
                <a:sym typeface="Source Sans Pro"/>
              </a:defRPr>
            </a:lvl4pPr>
            <a:lvl5pPr lvl="4" algn="r">
              <a:buNone/>
              <a:defRPr b="1" sz="1300">
                <a:solidFill>
                  <a:srgbClr val="0091EA"/>
                </a:solidFill>
                <a:latin typeface="Source Sans Pro"/>
                <a:ea typeface="Source Sans Pro"/>
                <a:cs typeface="Source Sans Pro"/>
                <a:sym typeface="Source Sans Pro"/>
              </a:defRPr>
            </a:lvl5pPr>
            <a:lvl6pPr lvl="5" algn="r">
              <a:buNone/>
              <a:defRPr b="1" sz="1300">
                <a:solidFill>
                  <a:srgbClr val="0091EA"/>
                </a:solidFill>
                <a:latin typeface="Source Sans Pro"/>
                <a:ea typeface="Source Sans Pro"/>
                <a:cs typeface="Source Sans Pro"/>
                <a:sym typeface="Source Sans Pro"/>
              </a:defRPr>
            </a:lvl6pPr>
            <a:lvl7pPr lvl="6" algn="r">
              <a:buNone/>
              <a:defRPr b="1" sz="1300">
                <a:solidFill>
                  <a:srgbClr val="0091EA"/>
                </a:solidFill>
                <a:latin typeface="Source Sans Pro"/>
                <a:ea typeface="Source Sans Pro"/>
                <a:cs typeface="Source Sans Pro"/>
                <a:sym typeface="Source Sans Pro"/>
              </a:defRPr>
            </a:lvl7pPr>
            <a:lvl8pPr lvl="7" algn="r">
              <a:buNone/>
              <a:defRPr b="1" sz="1300">
                <a:solidFill>
                  <a:srgbClr val="0091EA"/>
                </a:solidFill>
                <a:latin typeface="Source Sans Pro"/>
                <a:ea typeface="Source Sans Pro"/>
                <a:cs typeface="Source Sans Pro"/>
                <a:sym typeface="Source Sans Pro"/>
              </a:defRPr>
            </a:lvl8pPr>
            <a:lvl9pPr lvl="8" algn="r">
              <a:buNone/>
              <a:defRPr b="1" sz="1300">
                <a:solidFill>
                  <a:srgbClr val="0091E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44.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4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Number Relations</a:t>
            </a:r>
            <a:endParaRPr/>
          </a:p>
        </p:txBody>
      </p:sp>
      <p:sp>
        <p:nvSpPr>
          <p:cNvPr id="77" name="Google Shape;77;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Chapter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Find the side length of the following shapes </a:t>
            </a:r>
            <a:endParaRPr sz="2400"/>
          </a:p>
        </p:txBody>
      </p:sp>
      <p:sp>
        <p:nvSpPr>
          <p:cNvPr id="151" name="Google Shape;151;p22"/>
          <p:cNvSpPr/>
          <p:nvPr/>
        </p:nvSpPr>
        <p:spPr>
          <a:xfrm>
            <a:off x="977975" y="1297600"/>
            <a:ext cx="2736000" cy="15165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txBox="1"/>
          <p:nvPr/>
        </p:nvSpPr>
        <p:spPr>
          <a:xfrm>
            <a:off x="1368825" y="1735350"/>
            <a:ext cx="2032500" cy="70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A=16m</a:t>
            </a:r>
            <a:r>
              <a:rPr baseline="30000" lang="en" sz="2400"/>
              <a:t>2</a:t>
            </a:r>
            <a:endParaRPr baseline="30000" sz="2400"/>
          </a:p>
        </p:txBody>
      </p:sp>
      <p:sp>
        <p:nvSpPr>
          <p:cNvPr id="153" name="Google Shape;153;p22"/>
          <p:cNvSpPr txBox="1"/>
          <p:nvPr/>
        </p:nvSpPr>
        <p:spPr>
          <a:xfrm>
            <a:off x="1630025" y="2954225"/>
            <a:ext cx="1431900" cy="45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8m</a:t>
            </a:r>
            <a:endParaRPr sz="2400"/>
          </a:p>
        </p:txBody>
      </p:sp>
      <p:sp>
        <p:nvSpPr>
          <p:cNvPr id="154" name="Google Shape;154;p22"/>
          <p:cNvSpPr txBox="1"/>
          <p:nvPr/>
        </p:nvSpPr>
        <p:spPr>
          <a:xfrm>
            <a:off x="207250" y="1126675"/>
            <a:ext cx="579000" cy="527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lphaLcParenR"/>
            </a:pPr>
            <a:r>
              <a:t/>
            </a:r>
            <a:endParaRPr sz="2400"/>
          </a:p>
        </p:txBody>
      </p:sp>
      <p:sp>
        <p:nvSpPr>
          <p:cNvPr id="155" name="Google Shape;155;p22"/>
          <p:cNvSpPr/>
          <p:nvPr/>
        </p:nvSpPr>
        <p:spPr>
          <a:xfrm>
            <a:off x="5652200" y="1315075"/>
            <a:ext cx="1431900" cy="15165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txBox="1"/>
          <p:nvPr/>
        </p:nvSpPr>
        <p:spPr>
          <a:xfrm>
            <a:off x="4941300" y="1126675"/>
            <a:ext cx="579000" cy="5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b) </a:t>
            </a:r>
            <a:endParaRPr sz="2400"/>
          </a:p>
        </p:txBody>
      </p:sp>
      <p:sp>
        <p:nvSpPr>
          <p:cNvPr id="157" name="Google Shape;157;p22"/>
          <p:cNvSpPr txBox="1"/>
          <p:nvPr/>
        </p:nvSpPr>
        <p:spPr>
          <a:xfrm>
            <a:off x="5652275" y="1767250"/>
            <a:ext cx="1431900" cy="70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A=16m</a:t>
            </a:r>
            <a:r>
              <a:rPr baseline="30000" lang="en" sz="2400"/>
              <a:t>2</a:t>
            </a:r>
            <a:endParaRPr baseline="30000" sz="2400"/>
          </a:p>
        </p:txBody>
      </p:sp>
      <p:sp>
        <p:nvSpPr>
          <p:cNvPr id="158" name="Google Shape;158;p22"/>
          <p:cNvSpPr txBox="1"/>
          <p:nvPr/>
        </p:nvSpPr>
        <p:spPr>
          <a:xfrm>
            <a:off x="5991325" y="2878850"/>
            <a:ext cx="772500" cy="52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4m</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3"/>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What do you notice about the sides of this square?</a:t>
            </a:r>
            <a:endParaRPr sz="2400"/>
          </a:p>
        </p:txBody>
      </p:sp>
      <p:pic>
        <p:nvPicPr>
          <p:cNvPr id="164" name="Google Shape;164;p23"/>
          <p:cNvPicPr preferRelativeResize="0"/>
          <p:nvPr/>
        </p:nvPicPr>
        <p:blipFill>
          <a:blip r:embed="rId3">
            <a:alphaModFix/>
          </a:blip>
          <a:stretch>
            <a:fillRect/>
          </a:stretch>
        </p:blipFill>
        <p:spPr>
          <a:xfrm>
            <a:off x="4572000" y="1371600"/>
            <a:ext cx="3590022" cy="2680550"/>
          </a:xfrm>
          <a:prstGeom prst="rect">
            <a:avLst/>
          </a:prstGeom>
          <a:noFill/>
          <a:ln>
            <a:noFill/>
          </a:ln>
        </p:spPr>
      </p:pic>
      <p:sp>
        <p:nvSpPr>
          <p:cNvPr id="165" name="Google Shape;165;p23"/>
          <p:cNvSpPr/>
          <p:nvPr/>
        </p:nvSpPr>
        <p:spPr>
          <a:xfrm>
            <a:off x="1558625" y="1371600"/>
            <a:ext cx="1431900" cy="15165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txBox="1"/>
          <p:nvPr/>
        </p:nvSpPr>
        <p:spPr>
          <a:xfrm>
            <a:off x="1558700" y="1823775"/>
            <a:ext cx="1431900" cy="70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A=16m</a:t>
            </a:r>
            <a:r>
              <a:rPr baseline="30000" lang="en" sz="2400"/>
              <a:t>2</a:t>
            </a:r>
            <a:endParaRPr baseline="30000" sz="2400"/>
          </a:p>
        </p:txBody>
      </p:sp>
      <p:sp>
        <p:nvSpPr>
          <p:cNvPr id="167" name="Google Shape;167;p23"/>
          <p:cNvSpPr txBox="1"/>
          <p:nvPr/>
        </p:nvSpPr>
        <p:spPr>
          <a:xfrm>
            <a:off x="1897750" y="2935375"/>
            <a:ext cx="772500" cy="52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4m</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Squares</a:t>
            </a:r>
            <a:endParaRPr sz="2400"/>
          </a:p>
        </p:txBody>
      </p:sp>
      <p:sp>
        <p:nvSpPr>
          <p:cNvPr id="173" name="Google Shape;173;p24"/>
          <p:cNvSpPr txBox="1"/>
          <p:nvPr>
            <p:ph idx="1" type="body"/>
          </p:nvPr>
        </p:nvSpPr>
        <p:spPr>
          <a:xfrm>
            <a:off x="786150" y="1261700"/>
            <a:ext cx="5751600" cy="357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Squares are special shapes because both side lengths are the exact same. This means when finding the area of a square </a:t>
            </a:r>
            <a:r>
              <a:rPr b="1" lang="en" sz="1800">
                <a:solidFill>
                  <a:schemeClr val="dk1"/>
                </a:solidFill>
                <a:latin typeface="Arial"/>
                <a:ea typeface="Arial"/>
                <a:cs typeface="Arial"/>
                <a:sym typeface="Arial"/>
              </a:rPr>
              <a:t>we only need to know the length of one side. </a:t>
            </a:r>
            <a:endParaRPr b="1" sz="1800">
              <a:solidFill>
                <a:schemeClr val="dk1"/>
              </a:solidFill>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latin typeface="Arial"/>
                <a:ea typeface="Arial"/>
                <a:cs typeface="Arial"/>
                <a:sym typeface="Arial"/>
              </a:rPr>
              <a:t>Additionally, when finding the area of a square we only need to find one number that when multiplied by itself is equal to the area we are trying to find. </a:t>
            </a:r>
            <a:endParaRPr sz="1800">
              <a:solidFill>
                <a:schemeClr val="dk1"/>
              </a:solidFill>
              <a:latin typeface="Arial"/>
              <a:ea typeface="Arial"/>
              <a:cs typeface="Arial"/>
              <a:sym typeface="Arial"/>
            </a:endParaRPr>
          </a:p>
          <a:p>
            <a:pPr indent="0" lvl="0" marL="0" rtl="0" algn="l">
              <a:lnSpc>
                <a:spcPct val="115000"/>
              </a:lnSpc>
              <a:spcBef>
                <a:spcPts val="1600"/>
              </a:spcBef>
              <a:spcAft>
                <a:spcPts val="1600"/>
              </a:spcAft>
              <a:buClr>
                <a:schemeClr val="dk1"/>
              </a:buClr>
              <a:buSzPts val="1100"/>
              <a:buFont typeface="Arial"/>
              <a:buNone/>
            </a:pPr>
            <a:r>
              <a:rPr b="1" lang="en" sz="1800">
                <a:solidFill>
                  <a:schemeClr val="dk1"/>
                </a:solidFill>
                <a:latin typeface="Arial"/>
                <a:ea typeface="Arial"/>
                <a:cs typeface="Arial"/>
                <a:sym typeface="Arial"/>
              </a:rPr>
              <a:t>This is where the term square number comes from</a:t>
            </a:r>
            <a:endParaRPr sz="1800"/>
          </a:p>
        </p:txBody>
      </p:sp>
      <p:pic>
        <p:nvPicPr>
          <p:cNvPr id="174" name="Google Shape;174;p24"/>
          <p:cNvPicPr preferRelativeResize="0"/>
          <p:nvPr/>
        </p:nvPicPr>
        <p:blipFill rotWithShape="1">
          <a:blip r:embed="rId3">
            <a:alphaModFix/>
          </a:blip>
          <a:srcRect b="0" l="28038" r="42275" t="13232"/>
          <a:stretch/>
        </p:blipFill>
        <p:spPr>
          <a:xfrm>
            <a:off x="6537749" y="1261688"/>
            <a:ext cx="2405101" cy="2975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What is a Square Number?</a:t>
            </a:r>
            <a:endParaRPr sz="2400"/>
          </a:p>
        </p:txBody>
      </p:sp>
      <p:sp>
        <p:nvSpPr>
          <p:cNvPr id="180" name="Google Shape;180;p25"/>
          <p:cNvSpPr txBox="1"/>
          <p:nvPr>
            <p:ph idx="1" type="body"/>
          </p:nvPr>
        </p:nvSpPr>
        <p:spPr>
          <a:xfrm>
            <a:off x="786150" y="1261700"/>
            <a:ext cx="3785700" cy="357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The number we get after multiplying an integer (not a fraction) by </a:t>
            </a:r>
            <a:r>
              <a:rPr lang="en" sz="1800"/>
              <a:t>itself</a:t>
            </a:r>
            <a:r>
              <a:rPr lang="en" sz="1800"/>
              <a:t>.</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4 x 4 = 16</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16 is a square number</a:t>
            </a:r>
            <a:endParaRPr sz="1800"/>
          </a:p>
        </p:txBody>
      </p:sp>
      <p:pic>
        <p:nvPicPr>
          <p:cNvPr id="181" name="Google Shape;181;p25"/>
          <p:cNvPicPr preferRelativeResize="0"/>
          <p:nvPr/>
        </p:nvPicPr>
        <p:blipFill>
          <a:blip r:embed="rId3">
            <a:alphaModFix/>
          </a:blip>
          <a:stretch>
            <a:fillRect/>
          </a:stretch>
        </p:blipFill>
        <p:spPr>
          <a:xfrm>
            <a:off x="5250025" y="1070000"/>
            <a:ext cx="3184825" cy="3184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187" name="Google Shape;187;p26"/>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What is the formula for area of a rectangle or square?</a:t>
            </a:r>
            <a:endParaRPr sz="1800">
              <a:solidFill>
                <a:schemeClr val="dk1"/>
              </a:solidFill>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latin typeface="Arial"/>
                <a:ea typeface="Arial"/>
                <a:cs typeface="Arial"/>
                <a:sym typeface="Arial"/>
              </a:rPr>
              <a:t>What is so special about a square?</a:t>
            </a:r>
            <a:endParaRPr sz="1800">
              <a:solidFill>
                <a:schemeClr val="dk1"/>
              </a:solidFill>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latin typeface="Arial"/>
              <a:ea typeface="Arial"/>
              <a:cs typeface="Arial"/>
              <a:sym typeface="Aria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latin typeface="Arial"/>
                <a:ea typeface="Arial"/>
                <a:cs typeface="Arial"/>
                <a:sym typeface="Arial"/>
              </a:rPr>
              <a:t>What is a square number</a:t>
            </a:r>
            <a:endParaRPr/>
          </a:p>
        </p:txBody>
      </p:sp>
      <p:pic>
        <p:nvPicPr>
          <p:cNvPr id="188" name="Google Shape;188;p26"/>
          <p:cNvPicPr preferRelativeResize="0"/>
          <p:nvPr/>
        </p:nvPicPr>
        <p:blipFill rotWithShape="1">
          <a:blip r:embed="rId3">
            <a:alphaModFix/>
          </a:blip>
          <a:srcRect b="0" l="15107" r="12017" t="0"/>
          <a:stretch/>
        </p:blipFill>
        <p:spPr>
          <a:xfrm>
            <a:off x="4461425" y="1200150"/>
            <a:ext cx="2865850" cy="2496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Discovering Squares</a:t>
            </a:r>
            <a:endParaRPr sz="2400"/>
          </a:p>
        </p:txBody>
      </p:sp>
      <p:sp>
        <p:nvSpPr>
          <p:cNvPr id="194" name="Google Shape;194;p27"/>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Source Sans Pro"/>
              <a:buAutoNum type="arabicParenR"/>
            </a:pPr>
            <a:r>
              <a:rPr lang="en" sz="1800">
                <a:solidFill>
                  <a:schemeClr val="dk1"/>
                </a:solidFill>
              </a:rPr>
              <a:t>With a partner grab one sheet of paper and one pencil</a:t>
            </a:r>
            <a:endParaRPr sz="1800">
              <a:solidFill>
                <a:schemeClr val="dk1"/>
              </a:solidFill>
            </a:endParaRPr>
          </a:p>
          <a:p>
            <a:pPr indent="-342900" lvl="0" marL="457200" rtl="0" algn="l">
              <a:lnSpc>
                <a:spcPct val="150000"/>
              </a:lnSpc>
              <a:spcBef>
                <a:spcPts val="0"/>
              </a:spcBef>
              <a:spcAft>
                <a:spcPts val="0"/>
              </a:spcAft>
              <a:buClr>
                <a:schemeClr val="dk1"/>
              </a:buClr>
              <a:buSzPts val="1800"/>
              <a:buFont typeface="Source Sans Pro"/>
              <a:buAutoNum type="arabicParenR"/>
            </a:pPr>
            <a:r>
              <a:rPr lang="en" sz="1800">
                <a:solidFill>
                  <a:schemeClr val="dk1"/>
                </a:solidFill>
              </a:rPr>
              <a:t>With the manipulatives you are given, create as many squares as possible</a:t>
            </a:r>
            <a:endParaRPr sz="1800">
              <a:solidFill>
                <a:schemeClr val="dk1"/>
              </a:solidFill>
            </a:endParaRPr>
          </a:p>
          <a:p>
            <a:pPr indent="-342900" lvl="0" marL="457200" rtl="0" algn="l">
              <a:lnSpc>
                <a:spcPct val="150000"/>
              </a:lnSpc>
              <a:spcBef>
                <a:spcPts val="0"/>
              </a:spcBef>
              <a:spcAft>
                <a:spcPts val="0"/>
              </a:spcAft>
              <a:buClr>
                <a:schemeClr val="dk1"/>
              </a:buClr>
              <a:buSzPts val="1800"/>
              <a:buFont typeface="Source Sans Pro"/>
              <a:buAutoNum type="arabicParenR"/>
            </a:pPr>
            <a:r>
              <a:rPr lang="en" sz="1800">
                <a:solidFill>
                  <a:schemeClr val="dk1"/>
                </a:solidFill>
              </a:rPr>
              <a:t>Write down the area of the squares you create as well as the side length of each.</a:t>
            </a:r>
            <a:endParaRPr sz="1800"/>
          </a:p>
        </p:txBody>
      </p:sp>
      <p:pic>
        <p:nvPicPr>
          <p:cNvPr id="195" name="Google Shape;195;p27"/>
          <p:cNvPicPr preferRelativeResize="0"/>
          <p:nvPr/>
        </p:nvPicPr>
        <p:blipFill>
          <a:blip r:embed="rId3">
            <a:alphaModFix/>
          </a:blip>
          <a:stretch>
            <a:fillRect/>
          </a:stretch>
        </p:blipFill>
        <p:spPr>
          <a:xfrm>
            <a:off x="478295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What did you find?</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First Ten Square Numbers</a:t>
            </a:r>
            <a:endParaRPr/>
          </a:p>
        </p:txBody>
      </p:sp>
      <p:sp>
        <p:nvSpPr>
          <p:cNvPr id="206" name="Google Shape;206;p29"/>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The first ten square numbers are;</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b="1" lang="en" sz="1800">
                <a:solidFill>
                  <a:schemeClr val="dk1"/>
                </a:solidFill>
              </a:rPr>
              <a:t>1, 4, 9, 16, 25, 36, 49, 64, 81</a:t>
            </a:r>
            <a:r>
              <a:rPr lang="en" sz="1800">
                <a:solidFill>
                  <a:schemeClr val="dk1"/>
                </a:solidFill>
              </a:rPr>
              <a:t> and </a:t>
            </a:r>
            <a:r>
              <a:rPr b="1" lang="en" sz="1800">
                <a:solidFill>
                  <a:schemeClr val="dk1"/>
                </a:solidFill>
              </a:rPr>
              <a:t>100</a:t>
            </a:r>
            <a:endParaRPr b="1"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rPr>
              <a:t>These square numbers are created by the integers;</a:t>
            </a:r>
            <a:endParaRPr sz="1800">
              <a:solidFill>
                <a:schemeClr val="dk1"/>
              </a:solidFill>
            </a:endParaRPr>
          </a:p>
          <a:p>
            <a:pPr indent="0" lvl="0" marL="0" rtl="0" algn="l">
              <a:lnSpc>
                <a:spcPct val="115000"/>
              </a:lnSpc>
              <a:spcBef>
                <a:spcPts val="1600"/>
              </a:spcBef>
              <a:spcAft>
                <a:spcPts val="0"/>
              </a:spcAft>
              <a:buNone/>
            </a:pPr>
            <a:r>
              <a:rPr b="1" lang="en" sz="1800">
                <a:solidFill>
                  <a:schemeClr val="dk1"/>
                </a:solidFill>
              </a:rPr>
              <a:t>1, 2, 3, 4, 5, 6, 7, 8, 9, </a:t>
            </a:r>
            <a:r>
              <a:rPr lang="en" sz="1800">
                <a:solidFill>
                  <a:schemeClr val="dk1"/>
                </a:solidFill>
              </a:rPr>
              <a:t>and </a:t>
            </a:r>
            <a:r>
              <a:rPr b="1" lang="en" sz="1800">
                <a:solidFill>
                  <a:schemeClr val="dk1"/>
                </a:solidFill>
              </a:rPr>
              <a:t>10</a:t>
            </a:r>
            <a:endParaRPr b="1"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b="1" lang="en" sz="1800">
                <a:solidFill>
                  <a:schemeClr val="dk1"/>
                </a:solidFill>
              </a:rPr>
              <a:t>*Benchmark Numbers</a:t>
            </a:r>
            <a:endParaRPr b="1" sz="1800">
              <a:solidFill>
                <a:schemeClr val="dk1"/>
              </a:solidFill>
            </a:endParaRPr>
          </a:p>
        </p:txBody>
      </p:sp>
      <p:sp>
        <p:nvSpPr>
          <p:cNvPr id="207" name="Google Shape;207;p29"/>
          <p:cNvSpPr txBox="1"/>
          <p:nvPr>
            <p:ph idx="2" type="body"/>
          </p:nvPr>
        </p:nvSpPr>
        <p:spPr>
          <a:xfrm>
            <a:off x="5992047" y="1010725"/>
            <a:ext cx="23658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1² = 1</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2² = 4</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3² = 9</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4² = 16</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5² = 25</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6² = 36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7² = 49</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8² = 64</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9² = 81</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10² = 100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Fun Fact!</a:t>
            </a:r>
            <a:endParaRPr sz="2400"/>
          </a:p>
        </p:txBody>
      </p:sp>
      <p:sp>
        <p:nvSpPr>
          <p:cNvPr id="213" name="Google Shape;213;p30"/>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Perfect square numbers only end in </a:t>
            </a:r>
            <a:r>
              <a:rPr b="1" lang="en" sz="1800">
                <a:solidFill>
                  <a:schemeClr val="dk1"/>
                </a:solidFill>
                <a:latin typeface="Arial"/>
                <a:ea typeface="Arial"/>
                <a:cs typeface="Arial"/>
                <a:sym typeface="Arial"/>
              </a:rPr>
              <a:t>0,1,4,5,6</a:t>
            </a:r>
            <a:r>
              <a:rPr lang="en" sz="1800">
                <a:solidFill>
                  <a:schemeClr val="dk1"/>
                </a:solidFill>
                <a:latin typeface="Arial"/>
                <a:ea typeface="Arial"/>
                <a:cs typeface="Arial"/>
                <a:sym typeface="Arial"/>
              </a:rPr>
              <a:t> or </a:t>
            </a:r>
            <a:r>
              <a:rPr b="1" lang="en" sz="1800">
                <a:solidFill>
                  <a:schemeClr val="dk1"/>
                </a:solidFill>
                <a:latin typeface="Arial"/>
                <a:ea typeface="Arial"/>
                <a:cs typeface="Arial"/>
                <a:sym typeface="Arial"/>
              </a:rPr>
              <a:t>9. </a:t>
            </a:r>
            <a:r>
              <a:rPr lang="en" sz="1800">
                <a:solidFill>
                  <a:schemeClr val="dk1"/>
                </a:solidFill>
                <a:latin typeface="Arial"/>
                <a:ea typeface="Arial"/>
                <a:cs typeface="Arial"/>
                <a:sym typeface="Arial"/>
              </a:rPr>
              <a:t>If a number does not end in one of these digits it is not a perfect square. </a:t>
            </a:r>
            <a:endParaRPr sz="1800">
              <a:solidFill>
                <a:schemeClr val="dk1"/>
              </a:solidFill>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latin typeface="Arial"/>
                <a:ea typeface="Arial"/>
                <a:cs typeface="Arial"/>
                <a:sym typeface="Arial"/>
              </a:rPr>
              <a:t>However, just because a number ends in </a:t>
            </a:r>
            <a:r>
              <a:rPr b="1" lang="en" sz="1800">
                <a:solidFill>
                  <a:schemeClr val="dk1"/>
                </a:solidFill>
                <a:latin typeface="Arial"/>
                <a:ea typeface="Arial"/>
                <a:cs typeface="Arial"/>
                <a:sym typeface="Arial"/>
              </a:rPr>
              <a:t>0,1,4,5,6</a:t>
            </a:r>
            <a:r>
              <a:rPr lang="en" sz="1800">
                <a:solidFill>
                  <a:schemeClr val="dk1"/>
                </a:solidFill>
                <a:latin typeface="Arial"/>
                <a:ea typeface="Arial"/>
                <a:cs typeface="Arial"/>
                <a:sym typeface="Arial"/>
              </a:rPr>
              <a:t> or </a:t>
            </a:r>
            <a:r>
              <a:rPr b="1" lang="en" sz="1800">
                <a:solidFill>
                  <a:schemeClr val="dk1"/>
                </a:solidFill>
                <a:latin typeface="Arial"/>
                <a:ea typeface="Arial"/>
                <a:cs typeface="Arial"/>
                <a:sym typeface="Arial"/>
              </a:rPr>
              <a:t>9 </a:t>
            </a:r>
            <a:r>
              <a:rPr lang="en" sz="1800">
                <a:solidFill>
                  <a:schemeClr val="dk1"/>
                </a:solidFill>
                <a:latin typeface="Arial"/>
                <a:ea typeface="Arial"/>
                <a:cs typeface="Arial"/>
                <a:sym typeface="Arial"/>
              </a:rPr>
              <a:t>does not mean it is a perfect square.</a:t>
            </a:r>
            <a:endParaRPr sz="1800">
              <a:solidFill>
                <a:schemeClr val="dk1"/>
              </a:solidFill>
              <a:latin typeface="Arial"/>
              <a:ea typeface="Arial"/>
              <a:cs typeface="Arial"/>
              <a:sym typeface="Arial"/>
            </a:endParaRPr>
          </a:p>
          <a:p>
            <a:pPr indent="0" lvl="0" marL="0" rtl="0" algn="l">
              <a:spcBef>
                <a:spcPts val="1600"/>
              </a:spcBef>
              <a:spcAft>
                <a:spcPts val="0"/>
              </a:spcAft>
              <a:buNone/>
            </a:pPr>
            <a:r>
              <a:t/>
            </a:r>
            <a:endParaRPr sz="1800"/>
          </a:p>
        </p:txBody>
      </p:sp>
      <p:pic>
        <p:nvPicPr>
          <p:cNvPr id="214" name="Google Shape;214;p30"/>
          <p:cNvPicPr preferRelativeResize="0"/>
          <p:nvPr/>
        </p:nvPicPr>
        <p:blipFill>
          <a:blip r:embed="rId3">
            <a:alphaModFix/>
          </a:blip>
          <a:stretch>
            <a:fillRect/>
          </a:stretch>
        </p:blipFill>
        <p:spPr>
          <a:xfrm>
            <a:off x="4941450" y="1200150"/>
            <a:ext cx="3416400" cy="341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Which numbers are perfect squares?</a:t>
            </a:r>
            <a:endParaRPr sz="2400"/>
          </a:p>
        </p:txBody>
      </p:sp>
      <p:sp>
        <p:nvSpPr>
          <p:cNvPr id="220" name="Google Shape;220;p31"/>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100</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72	</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64</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81</a:t>
            </a:r>
            <a:endParaRPr/>
          </a:p>
        </p:txBody>
      </p:sp>
      <p:sp>
        <p:nvSpPr>
          <p:cNvPr id="221" name="Google Shape;221;p31"/>
          <p:cNvSpPr txBox="1"/>
          <p:nvPr>
            <p:ph idx="2" type="body"/>
          </p:nvPr>
        </p:nvSpPr>
        <p:spPr>
          <a:xfrm>
            <a:off x="4682659" y="1200150"/>
            <a:ext cx="3675300" cy="3725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2400">
                <a:solidFill>
                  <a:schemeClr val="dk1"/>
                </a:solidFill>
              </a:rPr>
              <a:t>e)	74</a:t>
            </a:r>
            <a:endParaRPr sz="2400">
              <a:solidFill>
                <a:schemeClr val="dk1"/>
              </a:solidFill>
            </a:endParaRPr>
          </a:p>
          <a:p>
            <a:pPr indent="0" lvl="0" marL="0" rtl="0" algn="l">
              <a:lnSpc>
                <a:spcPct val="150000"/>
              </a:lnSpc>
              <a:spcBef>
                <a:spcPts val="1600"/>
              </a:spcBef>
              <a:spcAft>
                <a:spcPts val="0"/>
              </a:spcAft>
              <a:buClr>
                <a:schemeClr val="dk1"/>
              </a:buClr>
              <a:buSzPts val="1100"/>
              <a:buFont typeface="Arial"/>
              <a:buNone/>
            </a:pPr>
            <a:r>
              <a:rPr lang="en" sz="2400">
                <a:solidFill>
                  <a:schemeClr val="dk1"/>
                </a:solidFill>
              </a:rPr>
              <a:t>f)	101</a:t>
            </a:r>
            <a:endParaRPr sz="2400">
              <a:solidFill>
                <a:schemeClr val="dk1"/>
              </a:solidFill>
            </a:endParaRPr>
          </a:p>
          <a:p>
            <a:pPr indent="0" lvl="0" marL="0" rtl="0" algn="l">
              <a:lnSpc>
                <a:spcPct val="150000"/>
              </a:lnSpc>
              <a:spcBef>
                <a:spcPts val="1600"/>
              </a:spcBef>
              <a:spcAft>
                <a:spcPts val="0"/>
              </a:spcAft>
              <a:buClr>
                <a:schemeClr val="dk1"/>
              </a:buClr>
              <a:buSzPts val="1100"/>
              <a:buFont typeface="Arial"/>
              <a:buNone/>
            </a:pPr>
            <a:r>
              <a:rPr lang="en" sz="2400">
                <a:solidFill>
                  <a:schemeClr val="dk1"/>
                </a:solidFill>
              </a:rPr>
              <a:t>g)	1	</a:t>
            </a:r>
            <a:endParaRPr sz="2400">
              <a:solidFill>
                <a:schemeClr val="dk1"/>
              </a:solidFill>
            </a:endParaRPr>
          </a:p>
          <a:p>
            <a:pPr indent="0" lvl="0" marL="0" rtl="0" algn="l">
              <a:lnSpc>
                <a:spcPct val="150000"/>
              </a:lnSpc>
              <a:spcBef>
                <a:spcPts val="1600"/>
              </a:spcBef>
              <a:spcAft>
                <a:spcPts val="1600"/>
              </a:spcAft>
              <a:buClr>
                <a:schemeClr val="dk1"/>
              </a:buClr>
              <a:buSzPts val="1100"/>
              <a:buFont typeface="Arial"/>
              <a:buNone/>
            </a:pPr>
            <a:r>
              <a:rPr lang="en" sz="2400">
                <a:solidFill>
                  <a:schemeClr val="dk1"/>
                </a:solidFill>
              </a:rPr>
              <a:t>h)	42</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4"/>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Squares!</a:t>
            </a:r>
            <a:endParaRPr sz="2400"/>
          </a:p>
        </p:txBody>
      </p:sp>
      <p:sp>
        <p:nvSpPr>
          <p:cNvPr id="83" name="Google Shape;83;p14"/>
          <p:cNvSpPr txBox="1"/>
          <p:nvPr>
            <p:ph idx="1" type="body"/>
          </p:nvPr>
        </p:nvSpPr>
        <p:spPr>
          <a:xfrm>
            <a:off x="786150" y="1261700"/>
            <a:ext cx="7571700" cy="357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Grab a whiteboard, marker and an eraser.</a:t>
            </a:r>
            <a:endParaRPr sz="1800"/>
          </a:p>
          <a:p>
            <a:pPr indent="0" lvl="0" marL="0" rtl="0" algn="l">
              <a:spcBef>
                <a:spcPts val="600"/>
              </a:spcBef>
              <a:spcAft>
                <a:spcPts val="0"/>
              </a:spcAft>
              <a:buNone/>
            </a:pPr>
            <a:r>
              <a:rPr lang="en" sz="1800"/>
              <a:t>On the whiteboard describe what a square is….</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What do squares look like? </a:t>
            </a:r>
            <a:endParaRPr sz="1800"/>
          </a:p>
          <a:p>
            <a:pPr indent="0" lvl="0" marL="0" rtl="0" algn="l">
              <a:spcBef>
                <a:spcPts val="600"/>
              </a:spcBef>
              <a:spcAft>
                <a:spcPts val="0"/>
              </a:spcAft>
              <a:buNone/>
            </a:pPr>
            <a:r>
              <a:rPr lang="en" sz="1800"/>
              <a:t>How are squares related to math?</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Find the Solutions to each</a:t>
            </a:r>
            <a:endParaRPr sz="2400"/>
          </a:p>
        </p:txBody>
      </p:sp>
      <p:sp>
        <p:nvSpPr>
          <p:cNvPr id="227" name="Google Shape;227;p32"/>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11²</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12²</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14²</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21²</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32²</a:t>
            </a:r>
            <a:endParaRPr/>
          </a:p>
        </p:txBody>
      </p:sp>
      <p:sp>
        <p:nvSpPr>
          <p:cNvPr id="228" name="Google Shape;228;p32"/>
          <p:cNvSpPr txBox="1"/>
          <p:nvPr>
            <p:ph idx="2" type="body"/>
          </p:nvPr>
        </p:nvSpPr>
        <p:spPr>
          <a:xfrm>
            <a:off x="4682659" y="1200150"/>
            <a:ext cx="3675300" cy="3725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2400">
                <a:solidFill>
                  <a:schemeClr val="dk1"/>
                </a:solidFill>
              </a:rPr>
              <a:t>f)	45²</a:t>
            </a:r>
            <a:endParaRPr sz="2400">
              <a:solidFill>
                <a:schemeClr val="dk1"/>
              </a:solidFill>
            </a:endParaRPr>
          </a:p>
          <a:p>
            <a:pPr indent="0" lvl="0" marL="0" rtl="0" algn="l">
              <a:lnSpc>
                <a:spcPct val="150000"/>
              </a:lnSpc>
              <a:spcBef>
                <a:spcPts val="1600"/>
              </a:spcBef>
              <a:spcAft>
                <a:spcPts val="0"/>
              </a:spcAft>
              <a:buClr>
                <a:schemeClr val="dk1"/>
              </a:buClr>
              <a:buSzPts val="1100"/>
              <a:buFont typeface="Arial"/>
              <a:buNone/>
            </a:pPr>
            <a:r>
              <a:rPr lang="en" sz="2400">
                <a:solidFill>
                  <a:schemeClr val="dk1"/>
                </a:solidFill>
              </a:rPr>
              <a:t>g)	58²</a:t>
            </a:r>
            <a:endParaRPr sz="2400">
              <a:solidFill>
                <a:schemeClr val="dk1"/>
              </a:solidFill>
            </a:endParaRPr>
          </a:p>
          <a:p>
            <a:pPr indent="0" lvl="0" marL="0" rtl="0" algn="l">
              <a:lnSpc>
                <a:spcPct val="150000"/>
              </a:lnSpc>
              <a:spcBef>
                <a:spcPts val="1600"/>
              </a:spcBef>
              <a:spcAft>
                <a:spcPts val="0"/>
              </a:spcAft>
              <a:buClr>
                <a:schemeClr val="dk1"/>
              </a:buClr>
              <a:buSzPts val="1100"/>
              <a:buFont typeface="Arial"/>
              <a:buNone/>
            </a:pPr>
            <a:r>
              <a:rPr lang="en" sz="2400">
                <a:solidFill>
                  <a:schemeClr val="dk1"/>
                </a:solidFill>
              </a:rPr>
              <a:t>h)	8.6²</a:t>
            </a:r>
            <a:endParaRPr sz="2400">
              <a:solidFill>
                <a:schemeClr val="dk1"/>
              </a:solidFill>
            </a:endParaRPr>
          </a:p>
          <a:p>
            <a:pPr indent="0" lvl="0" marL="0" rtl="0" algn="l">
              <a:lnSpc>
                <a:spcPct val="150000"/>
              </a:lnSpc>
              <a:spcBef>
                <a:spcPts val="1600"/>
              </a:spcBef>
              <a:spcAft>
                <a:spcPts val="0"/>
              </a:spcAft>
              <a:buClr>
                <a:schemeClr val="dk1"/>
              </a:buClr>
              <a:buSzPts val="1100"/>
              <a:buFont typeface="Arial"/>
              <a:buNone/>
            </a:pPr>
            <a:r>
              <a:rPr lang="en" sz="2400">
                <a:solidFill>
                  <a:schemeClr val="dk1"/>
                </a:solidFill>
              </a:rPr>
              <a:t>i)	20.42²</a:t>
            </a:r>
            <a:endParaRPr sz="2400">
              <a:solidFill>
                <a:schemeClr val="dk1"/>
              </a:solidFill>
            </a:endParaRPr>
          </a:p>
          <a:p>
            <a:pPr indent="0" lvl="0" marL="0" rtl="0" algn="l">
              <a:lnSpc>
                <a:spcPct val="150000"/>
              </a:lnSpc>
              <a:spcBef>
                <a:spcPts val="1600"/>
              </a:spcBef>
              <a:spcAft>
                <a:spcPts val="1600"/>
              </a:spcAft>
              <a:buClr>
                <a:schemeClr val="dk1"/>
              </a:buClr>
              <a:buSzPts val="1100"/>
              <a:buFont typeface="Arial"/>
              <a:buNone/>
            </a:pPr>
            <a:r>
              <a:rPr lang="en" sz="2400">
                <a:solidFill>
                  <a:schemeClr val="dk1"/>
                </a:solidFill>
              </a:rPr>
              <a:t>j)	45.2²</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234" name="Google Shape;234;p33"/>
          <p:cNvSpPr txBox="1"/>
          <p:nvPr>
            <p:ph idx="1" type="body"/>
          </p:nvPr>
        </p:nvSpPr>
        <p:spPr>
          <a:xfrm>
            <a:off x="786150" y="1261700"/>
            <a:ext cx="7571700" cy="357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What is a square number?</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rPr>
              <a:t>What makes that number a square?</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rPr>
              <a:t>Can you square any number?</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4"/>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Identifying Perfect Squares</a:t>
            </a:r>
            <a:endParaRPr sz="2400"/>
          </a:p>
        </p:txBody>
      </p:sp>
      <p:sp>
        <p:nvSpPr>
          <p:cNvPr id="240" name="Google Shape;240;p34"/>
          <p:cNvSpPr txBox="1"/>
          <p:nvPr>
            <p:ph idx="1" type="body"/>
          </p:nvPr>
        </p:nvSpPr>
        <p:spPr>
          <a:xfrm>
            <a:off x="786150" y="1261700"/>
            <a:ext cx="4023900" cy="357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There are two methods we will use to identify if a number is a perfect square;</a:t>
            </a:r>
            <a:endParaRPr sz="1800">
              <a:solidFill>
                <a:schemeClr val="dk1"/>
              </a:solidFill>
              <a:latin typeface="Arial"/>
              <a:ea typeface="Arial"/>
              <a:cs typeface="Arial"/>
              <a:sym typeface="Arial"/>
            </a:endParaRPr>
          </a:p>
          <a:p>
            <a:pPr indent="-342900" lvl="0" marL="457200" rtl="0" algn="l">
              <a:lnSpc>
                <a:spcPct val="115000"/>
              </a:lnSpc>
              <a:spcBef>
                <a:spcPts val="1600"/>
              </a:spcBef>
              <a:spcAft>
                <a:spcPts val="0"/>
              </a:spcAft>
              <a:buClr>
                <a:schemeClr val="dk1"/>
              </a:buClr>
              <a:buSzPts val="1800"/>
              <a:buFont typeface="Arial"/>
              <a:buAutoNum type="arabicParenR"/>
            </a:pPr>
            <a:r>
              <a:rPr lang="en" sz="1800">
                <a:solidFill>
                  <a:schemeClr val="dk1"/>
                </a:solidFill>
                <a:latin typeface="Arial"/>
                <a:ea typeface="Arial"/>
                <a:cs typeface="Arial"/>
                <a:sym typeface="Arial"/>
              </a:rPr>
              <a:t>Identify using the square root</a:t>
            </a:r>
            <a:endParaRPr sz="1800">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Font typeface="Arial"/>
              <a:buAutoNum type="arabicParenR"/>
            </a:pPr>
            <a:r>
              <a:rPr lang="en" sz="1800">
                <a:solidFill>
                  <a:schemeClr val="dk1"/>
                </a:solidFill>
                <a:latin typeface="Arial"/>
                <a:ea typeface="Arial"/>
                <a:cs typeface="Arial"/>
                <a:sym typeface="Arial"/>
              </a:rPr>
              <a:t>Prime factorization</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Square Roots</a:t>
            </a:r>
            <a:endParaRPr/>
          </a:p>
        </p:txBody>
      </p:sp>
      <p:sp>
        <p:nvSpPr>
          <p:cNvPr id="246" name="Google Shape;246;p35"/>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The square root of a number is a value that, when multiplied by itself, gives the number.</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rPr>
              <a:t>Example: 4 × 4 = 16, so a square root of 16 is 4.</a:t>
            </a:r>
            <a:endParaRPr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rPr>
              <a:t>Note that (−4) × (−4) = 16 too, so −4 is also a square root of 16, but because we will be using the square roots for measurement we will disregard the negative answers.</a:t>
            </a:r>
            <a:endParaRPr sz="1800"/>
          </a:p>
        </p:txBody>
      </p:sp>
      <p:pic>
        <p:nvPicPr>
          <p:cNvPr id="247" name="Google Shape;247;p35"/>
          <p:cNvPicPr preferRelativeResize="0"/>
          <p:nvPr/>
        </p:nvPicPr>
        <p:blipFill>
          <a:blip r:embed="rId3">
            <a:alphaModFix/>
          </a:blip>
          <a:stretch>
            <a:fillRect/>
          </a:stretch>
        </p:blipFill>
        <p:spPr>
          <a:xfrm>
            <a:off x="4985000" y="280988"/>
            <a:ext cx="3810000" cy="4581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t>What is the Square Root of each number?</a:t>
            </a:r>
            <a:endParaRPr sz="2400"/>
          </a:p>
        </p:txBody>
      </p:sp>
      <p:sp>
        <p:nvSpPr>
          <p:cNvPr id="253" name="Google Shape;253;p36"/>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100</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121</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56</a:t>
            </a:r>
            <a:endParaRPr sz="2400">
              <a:solidFill>
                <a:schemeClr val="dk1"/>
              </a:solidFill>
            </a:endParaRPr>
          </a:p>
          <a:p>
            <a:pPr indent="-381000" lvl="0" marL="457200" rtl="0" algn="l">
              <a:lnSpc>
                <a:spcPct val="200000"/>
              </a:lnSpc>
              <a:spcBef>
                <a:spcPts val="0"/>
              </a:spcBef>
              <a:spcAft>
                <a:spcPts val="0"/>
              </a:spcAft>
              <a:buClr>
                <a:schemeClr val="dk1"/>
              </a:buClr>
              <a:buSzPts val="2400"/>
              <a:buFont typeface="Source Sans Pro"/>
              <a:buAutoNum type="alphaLcParenR"/>
            </a:pPr>
            <a:r>
              <a:rPr lang="en" sz="2400">
                <a:solidFill>
                  <a:schemeClr val="dk1"/>
                </a:solidFill>
              </a:rPr>
              <a:t>62</a:t>
            </a:r>
            <a:endParaRPr/>
          </a:p>
        </p:txBody>
      </p:sp>
      <p:sp>
        <p:nvSpPr>
          <p:cNvPr id="254" name="Google Shape;254;p36"/>
          <p:cNvSpPr txBox="1"/>
          <p:nvPr>
            <p:ph idx="2" type="body"/>
          </p:nvPr>
        </p:nvSpPr>
        <p:spPr>
          <a:xfrm>
            <a:off x="4682659" y="1200150"/>
            <a:ext cx="3675300" cy="3725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2400">
                <a:solidFill>
                  <a:schemeClr val="dk1"/>
                </a:solidFill>
              </a:rPr>
              <a:t>e)	64 </a:t>
            </a:r>
            <a:endParaRPr sz="2400">
              <a:solidFill>
                <a:schemeClr val="dk1"/>
              </a:solidFill>
            </a:endParaRPr>
          </a:p>
          <a:p>
            <a:pPr indent="0" lvl="0" marL="0" rtl="0" algn="l">
              <a:lnSpc>
                <a:spcPct val="150000"/>
              </a:lnSpc>
              <a:spcBef>
                <a:spcPts val="1600"/>
              </a:spcBef>
              <a:spcAft>
                <a:spcPts val="0"/>
              </a:spcAft>
              <a:buClr>
                <a:schemeClr val="dk1"/>
              </a:buClr>
              <a:buSzPts val="1100"/>
              <a:buFont typeface="Arial"/>
              <a:buNone/>
            </a:pPr>
            <a:r>
              <a:rPr lang="en" sz="2400">
                <a:solidFill>
                  <a:schemeClr val="dk1"/>
                </a:solidFill>
              </a:rPr>
              <a:t>f)	25</a:t>
            </a:r>
            <a:endParaRPr sz="2400">
              <a:solidFill>
                <a:schemeClr val="dk1"/>
              </a:solidFill>
            </a:endParaRPr>
          </a:p>
          <a:p>
            <a:pPr indent="0" lvl="0" marL="0" rtl="0" algn="l">
              <a:lnSpc>
                <a:spcPct val="150000"/>
              </a:lnSpc>
              <a:spcBef>
                <a:spcPts val="1600"/>
              </a:spcBef>
              <a:spcAft>
                <a:spcPts val="0"/>
              </a:spcAft>
              <a:buClr>
                <a:schemeClr val="dk1"/>
              </a:buClr>
              <a:buSzPts val="1100"/>
              <a:buFont typeface="Arial"/>
              <a:buNone/>
            </a:pPr>
            <a:r>
              <a:rPr lang="en" sz="2400">
                <a:solidFill>
                  <a:schemeClr val="dk1"/>
                </a:solidFill>
              </a:rPr>
              <a:t>g)	37</a:t>
            </a:r>
            <a:endParaRPr sz="2400">
              <a:solidFill>
                <a:schemeClr val="dk1"/>
              </a:solidFill>
            </a:endParaRPr>
          </a:p>
          <a:p>
            <a:pPr indent="0" lvl="0" marL="0" rtl="0" algn="l">
              <a:lnSpc>
                <a:spcPct val="150000"/>
              </a:lnSpc>
              <a:spcBef>
                <a:spcPts val="1600"/>
              </a:spcBef>
              <a:spcAft>
                <a:spcPts val="1600"/>
              </a:spcAft>
              <a:buClr>
                <a:schemeClr val="dk1"/>
              </a:buClr>
              <a:buSzPts val="1100"/>
              <a:buFont typeface="Arial"/>
              <a:buNone/>
            </a:pPr>
            <a:r>
              <a:rPr lang="en" sz="2400">
                <a:solidFill>
                  <a:schemeClr val="dk1"/>
                </a:solidFill>
              </a:rPr>
              <a:t>h)	400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Prime Numbers</a:t>
            </a:r>
            <a:endParaRPr sz="2400"/>
          </a:p>
        </p:txBody>
      </p:sp>
      <p:sp>
        <p:nvSpPr>
          <p:cNvPr id="260" name="Google Shape;260;p37"/>
          <p:cNvSpPr txBox="1"/>
          <p:nvPr>
            <p:ph idx="1" type="body"/>
          </p:nvPr>
        </p:nvSpPr>
        <p:spPr>
          <a:xfrm>
            <a:off x="786150" y="1261700"/>
            <a:ext cx="3785700" cy="357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A prime number is a whole number that can not be made by multiplying other whole numbers. The only factors of a prime number are 1 and itself.</a:t>
            </a:r>
            <a:endParaRPr sz="1800">
              <a:solidFill>
                <a:schemeClr val="dk1"/>
              </a:solidFill>
              <a:latin typeface="Arial"/>
              <a:ea typeface="Arial"/>
              <a:cs typeface="Arial"/>
              <a:sym typeface="Aria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latin typeface="Arial"/>
                <a:ea typeface="Arial"/>
                <a:cs typeface="Arial"/>
                <a:sym typeface="Arial"/>
              </a:rPr>
              <a:t>For example, 2 is a prime number because it's’ only factors are 1 and 2.</a:t>
            </a:r>
            <a:endParaRPr/>
          </a:p>
        </p:txBody>
      </p:sp>
      <p:pic>
        <p:nvPicPr>
          <p:cNvPr id="261" name="Google Shape;261;p37"/>
          <p:cNvPicPr preferRelativeResize="0"/>
          <p:nvPr/>
        </p:nvPicPr>
        <p:blipFill rotWithShape="1">
          <a:blip r:embed="rId3">
            <a:alphaModFix/>
          </a:blip>
          <a:srcRect b="0" l="0" r="0" t="0"/>
          <a:stretch/>
        </p:blipFill>
        <p:spPr>
          <a:xfrm>
            <a:off x="5465650" y="1017725"/>
            <a:ext cx="2857500" cy="3019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8"/>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Prime Factorization</a:t>
            </a:r>
            <a:endParaRPr sz="2400"/>
          </a:p>
        </p:txBody>
      </p:sp>
      <p:sp>
        <p:nvSpPr>
          <p:cNvPr id="267" name="Google Shape;267;p38"/>
          <p:cNvSpPr txBox="1"/>
          <p:nvPr>
            <p:ph idx="1" type="body"/>
          </p:nvPr>
        </p:nvSpPr>
        <p:spPr>
          <a:xfrm>
            <a:off x="786150" y="1261700"/>
            <a:ext cx="7571700" cy="357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Prime factorization is finding the factors of a number that are all prime. Each of these prime numbers can be multiplied to create the original number. A number is considered square if it has an even amount of the same prime factor. To complete prime factorization;</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Find two factors of your number.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Look at your two factors and determine if one or both of them is not prime.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If it is not a prime factor it. </a:t>
            </a:r>
            <a:endParaRPr sz="1800">
              <a:solidFill>
                <a:schemeClr val="dk1"/>
              </a:solidFill>
            </a:endParaRPr>
          </a:p>
          <a:p>
            <a:pPr indent="-342900" lvl="0" marL="457200" rtl="0" algn="l">
              <a:lnSpc>
                <a:spcPct val="115000"/>
              </a:lnSpc>
              <a:spcBef>
                <a:spcPts val="1600"/>
              </a:spcBef>
              <a:spcAft>
                <a:spcPts val="1600"/>
              </a:spcAft>
              <a:buClr>
                <a:schemeClr val="dk1"/>
              </a:buClr>
              <a:buSzPts val="1800"/>
              <a:buFont typeface="Source Sans Pro"/>
              <a:buAutoNum type="arabicParenR"/>
            </a:pPr>
            <a:r>
              <a:rPr lang="en" sz="1800">
                <a:solidFill>
                  <a:schemeClr val="dk1"/>
                </a:solidFill>
              </a:rPr>
              <a:t>Repeat this process until all your factors are prime.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Find the Prime Factorization of 24</a:t>
            </a:r>
            <a:endParaRPr sz="2400"/>
          </a:p>
        </p:txBody>
      </p:sp>
      <p:sp>
        <p:nvSpPr>
          <p:cNvPr id="273" name="Google Shape;273;p39"/>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Find two factors of your number.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Look at your two factors and determine if one or both of them is not prime.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If it is not a prime factor it. </a:t>
            </a:r>
            <a:endParaRPr sz="1800">
              <a:solidFill>
                <a:schemeClr val="dk1"/>
              </a:solidFill>
            </a:endParaRPr>
          </a:p>
          <a:p>
            <a:pPr indent="-342900" lvl="0" marL="457200" rtl="0" algn="l">
              <a:lnSpc>
                <a:spcPct val="115000"/>
              </a:lnSpc>
              <a:spcBef>
                <a:spcPts val="1600"/>
              </a:spcBef>
              <a:spcAft>
                <a:spcPts val="1600"/>
              </a:spcAft>
              <a:buClr>
                <a:schemeClr val="dk1"/>
              </a:buClr>
              <a:buSzPts val="1800"/>
              <a:buFont typeface="Source Sans Pro"/>
              <a:buAutoNum type="arabicParenR"/>
            </a:pPr>
            <a:r>
              <a:rPr lang="en" sz="1800">
                <a:solidFill>
                  <a:schemeClr val="dk1"/>
                </a:solidFill>
              </a:rPr>
              <a:t>Repeat this process until all your factors are prime.</a:t>
            </a:r>
            <a:endParaRPr/>
          </a:p>
        </p:txBody>
      </p:sp>
      <p:sp>
        <p:nvSpPr>
          <p:cNvPr id="274" name="Google Shape;274;p39"/>
          <p:cNvSpPr txBox="1"/>
          <p:nvPr>
            <p:ph idx="2" type="body"/>
          </p:nvPr>
        </p:nvSpPr>
        <p:spPr>
          <a:xfrm>
            <a:off x="4682659" y="1200150"/>
            <a:ext cx="3675300" cy="3725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24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0"/>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Find the Prime Factorization of 81</a:t>
            </a:r>
            <a:endParaRPr sz="2400"/>
          </a:p>
        </p:txBody>
      </p:sp>
      <p:sp>
        <p:nvSpPr>
          <p:cNvPr id="280" name="Google Shape;280;p40"/>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Find two factors of your number.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Look at your two factors and determine if one or both of them is not prime.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If it is not a prime factor it.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Repeat this process until all your factors are prime.</a:t>
            </a:r>
            <a:endParaRPr/>
          </a:p>
          <a:p>
            <a:pPr indent="0" lvl="0" marL="0" rtl="0" algn="l">
              <a:spcBef>
                <a:spcPts val="1600"/>
              </a:spcBef>
              <a:spcAft>
                <a:spcPts val="0"/>
              </a:spcAft>
              <a:buNone/>
            </a:pPr>
            <a:r>
              <a:t/>
            </a:r>
            <a:endParaRPr/>
          </a:p>
        </p:txBody>
      </p:sp>
      <p:sp>
        <p:nvSpPr>
          <p:cNvPr id="281" name="Google Shape;281;p40"/>
          <p:cNvSpPr txBox="1"/>
          <p:nvPr>
            <p:ph idx="2" type="body"/>
          </p:nvPr>
        </p:nvSpPr>
        <p:spPr>
          <a:xfrm>
            <a:off x="4682659" y="1200150"/>
            <a:ext cx="3675300" cy="3725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81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1"/>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Find the Prime Factorization of 36</a:t>
            </a:r>
            <a:endParaRPr sz="2400"/>
          </a:p>
        </p:txBody>
      </p:sp>
      <p:sp>
        <p:nvSpPr>
          <p:cNvPr id="287" name="Google Shape;287;p41"/>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Find two factors of your number.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Look at your two factors and determine if one or both of them is not prime.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If it is not a prime factor it.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rabicParenR"/>
            </a:pPr>
            <a:r>
              <a:rPr lang="en" sz="1800">
                <a:solidFill>
                  <a:schemeClr val="dk1"/>
                </a:solidFill>
              </a:rPr>
              <a:t>Repeat this process until all your factors are prime.</a:t>
            </a:r>
            <a:endParaRPr/>
          </a:p>
          <a:p>
            <a:pPr indent="0" lvl="0" marL="0" rtl="0" algn="l">
              <a:spcBef>
                <a:spcPts val="1600"/>
              </a:spcBef>
              <a:spcAft>
                <a:spcPts val="0"/>
              </a:spcAft>
              <a:buNone/>
            </a:pPr>
            <a:r>
              <a:t/>
            </a:r>
            <a:endParaRPr/>
          </a:p>
        </p:txBody>
      </p:sp>
      <p:sp>
        <p:nvSpPr>
          <p:cNvPr id="288" name="Google Shape;288;p41"/>
          <p:cNvSpPr txBox="1"/>
          <p:nvPr>
            <p:ph idx="2" type="body"/>
          </p:nvPr>
        </p:nvSpPr>
        <p:spPr>
          <a:xfrm>
            <a:off x="4682659" y="1200150"/>
            <a:ext cx="3675300" cy="3725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36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5"/>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Square Scavenger Hunt</a:t>
            </a:r>
            <a:endParaRPr sz="2400"/>
          </a:p>
        </p:txBody>
      </p:sp>
      <p:sp>
        <p:nvSpPr>
          <p:cNvPr id="89" name="Google Shape;89;p15"/>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Find the Squares!</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Objective: Go around the room and find as many squares as you can. </a:t>
            </a:r>
            <a:endParaRPr sz="1800"/>
          </a:p>
          <a:p>
            <a:pPr indent="-342900" lvl="0" marL="457200" rtl="0" algn="l">
              <a:spcBef>
                <a:spcPts val="600"/>
              </a:spcBef>
              <a:spcAft>
                <a:spcPts val="0"/>
              </a:spcAft>
              <a:buSzPts val="1800"/>
              <a:buChar char="◎"/>
            </a:pPr>
            <a:r>
              <a:rPr lang="en" sz="1800"/>
              <a:t>Draw/Trace them onto a sheet of paper.</a:t>
            </a:r>
            <a:endParaRPr sz="1800"/>
          </a:p>
        </p:txBody>
      </p:sp>
      <p:sp>
        <p:nvSpPr>
          <p:cNvPr id="90" name="Google Shape;90;p15"/>
          <p:cNvSpPr txBox="1"/>
          <p:nvPr>
            <p:ph idx="2" type="body"/>
          </p:nvPr>
        </p:nvSpPr>
        <p:spPr>
          <a:xfrm>
            <a:off x="4682659" y="1200150"/>
            <a:ext cx="36753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*Find at least 5 Squares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2"/>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Find the Prime Factorization of 400</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299" name="Google Shape;299;p43"/>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lphaLcParenR"/>
            </a:pPr>
            <a:r>
              <a:rPr lang="en" sz="1800">
                <a:solidFill>
                  <a:schemeClr val="dk1"/>
                </a:solidFill>
              </a:rPr>
              <a:t>What are two ways to tell if a number is a perfect square?</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lphaLcParenR"/>
            </a:pPr>
            <a:r>
              <a:rPr lang="en" sz="1800">
                <a:solidFill>
                  <a:schemeClr val="dk1"/>
                </a:solidFill>
              </a:rPr>
              <a:t>How many answers does the square root of a number give?</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rPr>
              <a:t>c)	What is the prime factorization of 42?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Estimating Square Roots</a:t>
            </a:r>
            <a:endParaRPr sz="2400"/>
          </a:p>
        </p:txBody>
      </p:sp>
      <p:sp>
        <p:nvSpPr>
          <p:cNvPr id="305" name="Google Shape;305;p44"/>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It is important to be able to estimate the square root of a number. To estimate the square root of a number; </a:t>
            </a:r>
            <a:endParaRPr sz="1400">
              <a:solidFill>
                <a:schemeClr val="dk1"/>
              </a:solidFill>
            </a:endParaRPr>
          </a:p>
          <a:p>
            <a:pPr indent="-317500" lvl="0" marL="457200" rtl="0" algn="l">
              <a:lnSpc>
                <a:spcPct val="115000"/>
              </a:lnSpc>
              <a:spcBef>
                <a:spcPts val="1600"/>
              </a:spcBef>
              <a:spcAft>
                <a:spcPts val="0"/>
              </a:spcAft>
              <a:buClr>
                <a:schemeClr val="dk1"/>
              </a:buClr>
              <a:buSzPts val="1400"/>
              <a:buFont typeface="Source Sans Pro"/>
              <a:buAutoNum type="arabicParenR"/>
            </a:pPr>
            <a:r>
              <a:rPr lang="en" sz="1400">
                <a:solidFill>
                  <a:schemeClr val="dk1"/>
                </a:solidFill>
              </a:rPr>
              <a:t>Write out the first few perfect squares.</a:t>
            </a:r>
            <a:endParaRPr sz="1400">
              <a:solidFill>
                <a:schemeClr val="dk1"/>
              </a:solidFill>
            </a:endParaRPr>
          </a:p>
          <a:p>
            <a:pPr indent="-317500" lvl="0" marL="457200" rtl="0" algn="l">
              <a:lnSpc>
                <a:spcPct val="115000"/>
              </a:lnSpc>
              <a:spcBef>
                <a:spcPts val="0"/>
              </a:spcBef>
              <a:spcAft>
                <a:spcPts val="0"/>
              </a:spcAft>
              <a:buClr>
                <a:schemeClr val="dk1"/>
              </a:buClr>
              <a:buSzPts val="1400"/>
              <a:buFont typeface="Source Sans Pro"/>
              <a:buAutoNum type="arabicParenR"/>
            </a:pPr>
            <a:r>
              <a:rPr lang="en" sz="1400">
                <a:solidFill>
                  <a:schemeClr val="dk1"/>
                </a:solidFill>
              </a:rPr>
              <a:t>Find out which two squares the number is between.</a:t>
            </a:r>
            <a:endParaRPr sz="1400">
              <a:solidFill>
                <a:schemeClr val="dk1"/>
              </a:solidFill>
            </a:endParaRPr>
          </a:p>
          <a:p>
            <a:pPr indent="-317500" lvl="0" marL="457200" rtl="0" algn="l">
              <a:lnSpc>
                <a:spcPct val="115000"/>
              </a:lnSpc>
              <a:spcBef>
                <a:spcPts val="0"/>
              </a:spcBef>
              <a:spcAft>
                <a:spcPts val="0"/>
              </a:spcAft>
              <a:buClr>
                <a:schemeClr val="dk1"/>
              </a:buClr>
              <a:buSzPts val="1400"/>
              <a:buFont typeface="Source Sans Pro"/>
              <a:buAutoNum type="arabicParenR"/>
            </a:pPr>
            <a:r>
              <a:rPr lang="en" sz="1400">
                <a:solidFill>
                  <a:schemeClr val="dk1"/>
                </a:solidFill>
              </a:rPr>
              <a:t>Take the square roots of the perfect squares. </a:t>
            </a:r>
            <a:endParaRPr sz="1400">
              <a:solidFill>
                <a:schemeClr val="dk1"/>
              </a:solidFill>
            </a:endParaRPr>
          </a:p>
          <a:p>
            <a:pPr indent="-317500" lvl="0" marL="457200" rtl="0" algn="l">
              <a:lnSpc>
                <a:spcPct val="115000"/>
              </a:lnSpc>
              <a:spcBef>
                <a:spcPts val="0"/>
              </a:spcBef>
              <a:spcAft>
                <a:spcPts val="0"/>
              </a:spcAft>
              <a:buClr>
                <a:schemeClr val="dk1"/>
              </a:buClr>
              <a:buSzPts val="1400"/>
              <a:buFont typeface="Source Sans Pro"/>
              <a:buAutoNum type="arabicParenR"/>
            </a:pPr>
            <a:r>
              <a:rPr lang="en" sz="1400">
                <a:solidFill>
                  <a:schemeClr val="dk1"/>
                </a:solidFill>
              </a:rPr>
              <a:t>Pick a decimal number between the two perfect squares that you believe is close to the answer.</a:t>
            </a:r>
            <a:endParaRPr sz="1400">
              <a:solidFill>
                <a:schemeClr val="dk1"/>
              </a:solidFill>
            </a:endParaRPr>
          </a:p>
          <a:p>
            <a:pPr indent="0" lvl="0" marL="457200" rtl="0" algn="l">
              <a:lnSpc>
                <a:spcPct val="115000"/>
              </a:lnSpc>
              <a:spcBef>
                <a:spcPts val="1600"/>
              </a:spcBef>
              <a:spcAft>
                <a:spcPts val="0"/>
              </a:spcAft>
              <a:buClr>
                <a:schemeClr val="dk1"/>
              </a:buClr>
              <a:buSzPts val="1100"/>
              <a:buFont typeface="Arial"/>
              <a:buNone/>
            </a:pPr>
            <a:r>
              <a:t/>
            </a:r>
            <a:endParaRPr sz="1400">
              <a:solidFill>
                <a:srgbClr val="595959"/>
              </a:solidFill>
            </a:endParaRPr>
          </a:p>
          <a:p>
            <a:pPr indent="0" lvl="0" marL="0" rtl="0" algn="l">
              <a:spcBef>
                <a:spcPts val="1600"/>
              </a:spcBef>
              <a:spcAft>
                <a:spcPts val="0"/>
              </a:spcAft>
              <a:buNone/>
            </a:pPr>
            <a:r>
              <a:t/>
            </a:r>
            <a:endParaRPr/>
          </a:p>
        </p:txBody>
      </p:sp>
      <p:pic>
        <p:nvPicPr>
          <p:cNvPr id="306" name="Google Shape;306;p44"/>
          <p:cNvPicPr preferRelativeResize="0"/>
          <p:nvPr/>
        </p:nvPicPr>
        <p:blipFill>
          <a:blip r:embed="rId3">
            <a:alphaModFix/>
          </a:blip>
          <a:stretch>
            <a:fillRect/>
          </a:stretch>
        </p:blipFill>
        <p:spPr>
          <a:xfrm>
            <a:off x="4734450" y="1200150"/>
            <a:ext cx="3623400" cy="316685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5"/>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rgbClr val="0091EA"/>
                </a:solidFill>
              </a:rPr>
              <a:t>What is √55 when estimating?</a:t>
            </a:r>
            <a:r>
              <a:rPr lang="en" sz="2800">
                <a:solidFill>
                  <a:srgbClr val="0091EA"/>
                </a:solidFill>
                <a:latin typeface="Roboto Mono"/>
                <a:ea typeface="Roboto Mono"/>
                <a:cs typeface="Roboto Mono"/>
                <a:sym typeface="Roboto Mono"/>
              </a:rPr>
              <a:t>	</a:t>
            </a:r>
            <a:endParaRPr>
              <a:solidFill>
                <a:srgbClr val="0091EA"/>
              </a:solidFill>
              <a:latin typeface="Roboto Mono"/>
              <a:ea typeface="Roboto Mono"/>
              <a:cs typeface="Roboto Mono"/>
              <a:sym typeface="Roboto Mono"/>
            </a:endParaRPr>
          </a:p>
        </p:txBody>
      </p:sp>
      <p:sp>
        <p:nvSpPr>
          <p:cNvPr id="312" name="Google Shape;312;p45"/>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Write out the first few perfect squares.</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Find out which two squares the number is between.</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Take the square roots of the perfect squares. </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Pick a decimal number between the two perfect squares that you believe is close to the answer.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6"/>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rgbClr val="0091EA"/>
                </a:solidFill>
              </a:rPr>
              <a:t>What is √76 when estimating?</a:t>
            </a:r>
            <a:endParaRPr/>
          </a:p>
        </p:txBody>
      </p:sp>
      <p:sp>
        <p:nvSpPr>
          <p:cNvPr id="318" name="Google Shape;318;p46"/>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Write out the first few perfect squares.</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Find out which two squares the number is between.</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Take the square roots of the perfect squares. </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Pick a decimal number between the two perfect squares that you believe is close to the answer.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7"/>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rgbClr val="0091EA"/>
                </a:solidFill>
              </a:rPr>
              <a:t>What is √34 when estimating?</a:t>
            </a:r>
            <a:endParaRPr/>
          </a:p>
        </p:txBody>
      </p:sp>
      <p:sp>
        <p:nvSpPr>
          <p:cNvPr id="324" name="Google Shape;324;p47"/>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Write out the first few perfect squares.</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Find out which two squares the number is between.</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Take the square roots of the perfect squares. </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Source Sans Pro"/>
              <a:buAutoNum type="arabicParenR"/>
            </a:pPr>
            <a:r>
              <a:rPr lang="en" sz="1800">
                <a:solidFill>
                  <a:schemeClr val="dk1"/>
                </a:solidFill>
              </a:rPr>
              <a:t>Pick a decimal number between the two perfect squares that you believe is close to the answer.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8"/>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Practice!</a:t>
            </a:r>
            <a:endParaRPr sz="2400"/>
          </a:p>
        </p:txBody>
      </p:sp>
      <p:sp>
        <p:nvSpPr>
          <p:cNvPr id="330" name="Google Shape;330;p48"/>
          <p:cNvSpPr txBox="1"/>
          <p:nvPr>
            <p:ph idx="1" type="body"/>
          </p:nvPr>
        </p:nvSpPr>
        <p:spPr>
          <a:xfrm>
            <a:off x="786150" y="1261700"/>
            <a:ext cx="7571700" cy="3573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2400">
                <a:solidFill>
                  <a:schemeClr val="dk1"/>
                </a:solidFill>
              </a:rPr>
              <a:t>Page 18 #1, 2, 4, 5, 13, 14</a:t>
            </a:r>
            <a:endParaRPr sz="2400"/>
          </a:p>
        </p:txBody>
      </p:sp>
      <p:pic>
        <p:nvPicPr>
          <p:cNvPr id="331" name="Google Shape;331;p48"/>
          <p:cNvPicPr preferRelativeResize="0"/>
          <p:nvPr/>
        </p:nvPicPr>
        <p:blipFill>
          <a:blip r:embed="rId3">
            <a:alphaModFix/>
          </a:blip>
          <a:stretch>
            <a:fillRect/>
          </a:stretch>
        </p:blipFill>
        <p:spPr>
          <a:xfrm>
            <a:off x="1254288" y="1905375"/>
            <a:ext cx="6635419" cy="3122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9"/>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337" name="Google Shape;337;p49"/>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lphaLcParenR"/>
            </a:pPr>
            <a:r>
              <a:rPr lang="en" sz="1800">
                <a:solidFill>
                  <a:schemeClr val="dk1"/>
                </a:solidFill>
              </a:rPr>
              <a:t>What is a square root?</a:t>
            </a:r>
            <a:endParaRPr sz="1800">
              <a:solidFill>
                <a:schemeClr val="dk1"/>
              </a:solidFill>
            </a:endParaRPr>
          </a:p>
          <a:p>
            <a:pPr indent="0" lvl="0" marL="45720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lphaLcParenR"/>
            </a:pPr>
            <a:r>
              <a:rPr lang="en" sz="1800">
                <a:solidFill>
                  <a:schemeClr val="dk1"/>
                </a:solidFill>
              </a:rPr>
              <a:t>What is a perfect square?</a:t>
            </a:r>
            <a:endParaRPr sz="1800">
              <a:solidFill>
                <a:schemeClr val="dk1"/>
              </a:solidFill>
            </a:endParaRPr>
          </a:p>
          <a:p>
            <a:pPr indent="0" lvl="0" marL="45720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rPr>
              <a:t>c)	What makes a square so special?</a:t>
            </a:r>
            <a:endParaRPr/>
          </a:p>
        </p:txBody>
      </p:sp>
      <p:pic>
        <p:nvPicPr>
          <p:cNvPr id="338" name="Google Shape;338;p49"/>
          <p:cNvPicPr preferRelativeResize="0"/>
          <p:nvPr/>
        </p:nvPicPr>
        <p:blipFill>
          <a:blip r:embed="rId3">
            <a:alphaModFix/>
          </a:blip>
          <a:stretch>
            <a:fillRect/>
          </a:stretch>
        </p:blipFill>
        <p:spPr>
          <a:xfrm>
            <a:off x="4381450" y="1200150"/>
            <a:ext cx="4220099" cy="31321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50"/>
          <p:cNvSpPr txBox="1"/>
          <p:nvPr>
            <p:ph type="title"/>
          </p:nvPr>
        </p:nvSpPr>
        <p:spPr>
          <a:xfrm>
            <a:off x="786150" y="308132"/>
            <a:ext cx="7571700" cy="160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0091EA"/>
                </a:solidFill>
              </a:rPr>
              <a:t>A fridge magnet has an area of 54 mm</a:t>
            </a:r>
            <a:r>
              <a:rPr baseline="30000" lang="en" sz="2400">
                <a:solidFill>
                  <a:srgbClr val="0091EA"/>
                </a:solidFill>
              </a:rPr>
              <a:t>2</a:t>
            </a:r>
            <a:r>
              <a:rPr baseline="-25000" lang="en" sz="2400">
                <a:solidFill>
                  <a:srgbClr val="0091EA"/>
                </a:solidFill>
              </a:rPr>
              <a:t>. </a:t>
            </a:r>
            <a:r>
              <a:rPr lang="en" sz="2400">
                <a:solidFill>
                  <a:srgbClr val="0091EA"/>
                </a:solidFill>
              </a:rPr>
              <a:t>Is 54 a perfect square? If not what perfect square number is closest?</a:t>
            </a:r>
            <a:endParaRPr sz="2400">
              <a:solidFill>
                <a:srgbClr val="0091EA"/>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1"/>
          <p:cNvSpPr txBox="1"/>
          <p:nvPr>
            <p:ph type="title"/>
          </p:nvPr>
        </p:nvSpPr>
        <p:spPr>
          <a:xfrm>
            <a:off x="786150" y="308127"/>
            <a:ext cx="7571700" cy="157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latin typeface="Source Sans Pro"/>
                <a:ea typeface="Source Sans Pro"/>
                <a:cs typeface="Source Sans Pro"/>
                <a:sym typeface="Source Sans Pro"/>
              </a:rPr>
              <a:t>Which of the following numbers are perfect squares? 10, 100, 1000, 10 000, 100 000.</a:t>
            </a:r>
            <a:endParaRPr sz="2400">
              <a:solidFill>
                <a:srgbClr val="0091EA"/>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6"/>
          <p:cNvSpPr txBox="1"/>
          <p:nvPr/>
        </p:nvSpPr>
        <p:spPr>
          <a:xfrm>
            <a:off x="559600" y="1716750"/>
            <a:ext cx="5331900" cy="17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Source Sans Pro"/>
                <a:ea typeface="Source Sans Pro"/>
                <a:cs typeface="Source Sans Pro"/>
                <a:sym typeface="Source Sans Pro"/>
              </a:rPr>
              <a:t>How do you know you found squares?</a:t>
            </a:r>
            <a:endParaRPr sz="2400">
              <a:latin typeface="Source Sans Pro"/>
              <a:ea typeface="Source Sans Pro"/>
              <a:cs typeface="Source Sans Pro"/>
              <a:sym typeface="Source Sans Pro"/>
            </a:endParaRPr>
          </a:p>
          <a:p>
            <a:pPr indent="0" lvl="0" marL="0" rtl="0" algn="l">
              <a:spcBef>
                <a:spcPts val="0"/>
              </a:spcBef>
              <a:spcAft>
                <a:spcPts val="0"/>
              </a:spcAft>
              <a:buNone/>
            </a:pPr>
            <a:r>
              <a:t/>
            </a:r>
            <a:endParaRPr sz="2400">
              <a:latin typeface="Source Sans Pro"/>
              <a:ea typeface="Source Sans Pro"/>
              <a:cs typeface="Source Sans Pro"/>
              <a:sym typeface="Source Sans Pro"/>
            </a:endParaRPr>
          </a:p>
          <a:p>
            <a:pPr indent="0" lvl="0" marL="0" rtl="0" algn="l">
              <a:spcBef>
                <a:spcPts val="0"/>
              </a:spcBef>
              <a:spcAft>
                <a:spcPts val="0"/>
              </a:spcAft>
              <a:buNone/>
            </a:pPr>
            <a:r>
              <a:rPr lang="en" sz="2400">
                <a:latin typeface="Source Sans Pro"/>
                <a:ea typeface="Source Sans Pro"/>
                <a:cs typeface="Source Sans Pro"/>
                <a:sym typeface="Source Sans Pro"/>
              </a:rPr>
              <a:t>What are the characteristics to describe a square?</a:t>
            </a:r>
            <a:endParaRPr sz="2400">
              <a:latin typeface="Source Sans Pro"/>
              <a:ea typeface="Source Sans Pro"/>
              <a:cs typeface="Source Sans Pro"/>
              <a:sym typeface="Source Sans Pro"/>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96" name="Google Shape;96;p16"/>
          <p:cNvPicPr preferRelativeResize="0"/>
          <p:nvPr/>
        </p:nvPicPr>
        <p:blipFill>
          <a:blip r:embed="rId3">
            <a:alphaModFix/>
          </a:blip>
          <a:stretch>
            <a:fillRect/>
          </a:stretch>
        </p:blipFill>
        <p:spPr>
          <a:xfrm>
            <a:off x="5788750" y="1097900"/>
            <a:ext cx="2947699" cy="29476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2"/>
          <p:cNvSpPr txBox="1"/>
          <p:nvPr>
            <p:ph type="title"/>
          </p:nvPr>
        </p:nvSpPr>
        <p:spPr>
          <a:xfrm>
            <a:off x="786150" y="308131"/>
            <a:ext cx="7571700" cy="146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latin typeface="Source Sans Pro"/>
                <a:ea typeface="Source Sans Pro"/>
                <a:cs typeface="Source Sans Pro"/>
                <a:sym typeface="Source Sans Pro"/>
              </a:rPr>
              <a:t>A square floor mat used for gymnastics has a side length of 17m. What is the area of the mat in meters?</a:t>
            </a:r>
            <a:endParaRPr sz="2400">
              <a:solidFill>
                <a:srgbClr val="0091EA"/>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53"/>
          <p:cNvSpPr txBox="1"/>
          <p:nvPr>
            <p:ph type="title"/>
          </p:nvPr>
        </p:nvSpPr>
        <p:spPr>
          <a:xfrm>
            <a:off x="786150" y="308127"/>
            <a:ext cx="7571700" cy="102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latin typeface="Source Sans Pro"/>
                <a:ea typeface="Source Sans Pro"/>
                <a:cs typeface="Source Sans Pro"/>
                <a:sym typeface="Source Sans Pro"/>
              </a:rPr>
              <a:t>The area of a square is 24.0 cm</a:t>
            </a:r>
            <a:r>
              <a:rPr baseline="30000" lang="en" sz="2400">
                <a:solidFill>
                  <a:srgbClr val="0091EA"/>
                </a:solidFill>
                <a:latin typeface="Source Sans Pro"/>
                <a:ea typeface="Source Sans Pro"/>
                <a:cs typeface="Source Sans Pro"/>
                <a:sym typeface="Source Sans Pro"/>
              </a:rPr>
              <a:t>2</a:t>
            </a:r>
            <a:r>
              <a:rPr lang="en" sz="2400">
                <a:solidFill>
                  <a:srgbClr val="0091EA"/>
                </a:solidFill>
                <a:latin typeface="Source Sans Pro"/>
                <a:ea typeface="Source Sans Pro"/>
                <a:cs typeface="Source Sans Pro"/>
                <a:sym typeface="Source Sans Pro"/>
              </a:rPr>
              <a:t>. What is its width?</a:t>
            </a:r>
            <a:endParaRPr sz="2400">
              <a:solidFill>
                <a:srgbClr val="0091EA"/>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4"/>
          <p:cNvSpPr txBox="1"/>
          <p:nvPr>
            <p:ph type="title"/>
          </p:nvPr>
        </p:nvSpPr>
        <p:spPr>
          <a:xfrm>
            <a:off x="786150" y="308128"/>
            <a:ext cx="7571700" cy="106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latin typeface="Source Sans Pro"/>
                <a:ea typeface="Source Sans Pro"/>
                <a:cs typeface="Source Sans Pro"/>
                <a:sym typeface="Source Sans Pro"/>
              </a:rPr>
              <a:t>A square grid contains 400 cells. What is its width?</a:t>
            </a:r>
            <a:endParaRPr sz="2400">
              <a:solidFill>
                <a:srgbClr val="0091EA"/>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55"/>
          <p:cNvSpPr txBox="1"/>
          <p:nvPr>
            <p:ph type="title"/>
          </p:nvPr>
        </p:nvSpPr>
        <p:spPr>
          <a:xfrm>
            <a:off x="786150" y="308134"/>
            <a:ext cx="7571700" cy="189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latin typeface="Source Sans Pro"/>
                <a:ea typeface="Source Sans Pro"/>
                <a:cs typeface="Source Sans Pro"/>
                <a:sym typeface="Source Sans Pro"/>
              </a:rPr>
              <a:t>Mrs. Dewacht told her students’ to run around the perimeter of the school field. The area of the square field is 28 900 m</a:t>
            </a:r>
            <a:r>
              <a:rPr baseline="30000" lang="en" sz="2400">
                <a:solidFill>
                  <a:srgbClr val="0091EA"/>
                </a:solidFill>
                <a:latin typeface="Source Sans Pro"/>
                <a:ea typeface="Source Sans Pro"/>
                <a:cs typeface="Source Sans Pro"/>
                <a:sym typeface="Source Sans Pro"/>
              </a:rPr>
              <a:t>2</a:t>
            </a:r>
            <a:r>
              <a:rPr lang="en" sz="2400">
                <a:solidFill>
                  <a:srgbClr val="0091EA"/>
                </a:solidFill>
                <a:latin typeface="Source Sans Pro"/>
                <a:ea typeface="Source Sans Pro"/>
                <a:cs typeface="Source Sans Pro"/>
                <a:sym typeface="Source Sans Pro"/>
              </a:rPr>
              <a:t>. What distance did the students run?</a:t>
            </a:r>
            <a:endParaRPr sz="2400">
              <a:solidFill>
                <a:srgbClr val="0091EA"/>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6"/>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Practice!</a:t>
            </a:r>
            <a:endParaRPr sz="2400"/>
          </a:p>
        </p:txBody>
      </p:sp>
      <p:sp>
        <p:nvSpPr>
          <p:cNvPr id="374" name="Google Shape;374;p56"/>
          <p:cNvSpPr txBox="1"/>
          <p:nvPr>
            <p:ph idx="1" type="body"/>
          </p:nvPr>
        </p:nvSpPr>
        <p:spPr>
          <a:xfrm>
            <a:off x="786150" y="1261700"/>
            <a:ext cx="7571700" cy="3573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1"/>
                </a:solidFill>
              </a:rPr>
              <a:t>Pages 8-9 Questions #1, 2, 6, 7, 10, 15</a:t>
            </a:r>
            <a:endParaRPr sz="18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800">
                <a:solidFill>
                  <a:schemeClr val="dk1"/>
                </a:solidFill>
              </a:rPr>
              <a:t>Pages 13-14 Questions # 2, 4, 7, 8, 9, 10, 11 </a:t>
            </a:r>
            <a:endParaRPr sz="1800">
              <a:solidFill>
                <a:schemeClr val="dk1"/>
              </a:solidFill>
            </a:endParaRPr>
          </a:p>
          <a:p>
            <a:pPr indent="0" lvl="0" marL="0" rtl="0" algn="ctr">
              <a:lnSpc>
                <a:spcPct val="115000"/>
              </a:lnSpc>
              <a:spcBef>
                <a:spcPts val="1600"/>
              </a:spcBef>
              <a:spcAft>
                <a:spcPts val="1600"/>
              </a:spcAft>
              <a:buClr>
                <a:schemeClr val="dk1"/>
              </a:buClr>
              <a:buSzPts val="1100"/>
              <a:buFont typeface="Arial"/>
              <a:buNone/>
            </a:pPr>
            <a:r>
              <a:rPr lang="en" sz="1800">
                <a:solidFill>
                  <a:schemeClr val="dk1"/>
                </a:solidFill>
              </a:rPr>
              <a:t>Page 23 Questions # 1 - 9</a:t>
            </a:r>
            <a:endParaRPr/>
          </a:p>
        </p:txBody>
      </p:sp>
      <p:pic>
        <p:nvPicPr>
          <p:cNvPr id="375" name="Google Shape;375;p56"/>
          <p:cNvPicPr preferRelativeResize="0"/>
          <p:nvPr/>
        </p:nvPicPr>
        <p:blipFill rotWithShape="1">
          <a:blip r:embed="rId3">
            <a:alphaModFix/>
          </a:blip>
          <a:srcRect b="6733" l="0" r="0" t="0"/>
          <a:stretch/>
        </p:blipFill>
        <p:spPr>
          <a:xfrm>
            <a:off x="3021400" y="2730775"/>
            <a:ext cx="3101200" cy="24127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7"/>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381" name="Google Shape;381;p57"/>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lphaLcParenR"/>
            </a:pPr>
            <a:r>
              <a:rPr lang="en" sz="1800">
                <a:solidFill>
                  <a:schemeClr val="dk1"/>
                </a:solidFill>
              </a:rPr>
              <a:t>What is the formula for the area of a square?</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lphaLcParenR"/>
            </a:pPr>
            <a:r>
              <a:rPr lang="en" sz="1800">
                <a:solidFill>
                  <a:schemeClr val="dk1"/>
                </a:solidFill>
              </a:rPr>
              <a:t>How do I find the length of a square given the area?</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lphaLcParenR"/>
            </a:pPr>
            <a:r>
              <a:rPr lang="en" sz="1800">
                <a:solidFill>
                  <a:schemeClr val="dk1"/>
                </a:solidFill>
              </a:rPr>
              <a:t>What is a right angle?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8"/>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Story Time </a:t>
            </a:r>
            <a:endParaRPr sz="2400"/>
          </a:p>
        </p:txBody>
      </p:sp>
      <p:pic>
        <p:nvPicPr>
          <p:cNvPr id="387" name="Google Shape;387;p58"/>
          <p:cNvPicPr preferRelativeResize="0"/>
          <p:nvPr/>
        </p:nvPicPr>
        <p:blipFill>
          <a:blip r:embed="rId3">
            <a:alphaModFix/>
          </a:blip>
          <a:stretch>
            <a:fillRect/>
          </a:stretch>
        </p:blipFill>
        <p:spPr>
          <a:xfrm>
            <a:off x="786162" y="1194870"/>
            <a:ext cx="3437526" cy="382798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9"/>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Pythagoras</a:t>
            </a:r>
            <a:endParaRPr sz="2400"/>
          </a:p>
        </p:txBody>
      </p:sp>
      <p:sp>
        <p:nvSpPr>
          <p:cNvPr id="393" name="Google Shape;393;p59"/>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chemeClr val="dk1"/>
                </a:solidFill>
              </a:rPr>
              <a:t>Pythagoras was a greek philosopher and mathematician. He is credited with proving the theorem for finding the hypotenuse of a right triangle aptly named Pythagorean Theorem. </a:t>
            </a:r>
            <a:endParaRPr/>
          </a:p>
        </p:txBody>
      </p:sp>
      <p:pic>
        <p:nvPicPr>
          <p:cNvPr id="394" name="Google Shape;394;p59"/>
          <p:cNvPicPr preferRelativeResize="0"/>
          <p:nvPr/>
        </p:nvPicPr>
        <p:blipFill rotWithShape="1">
          <a:blip r:embed="rId3">
            <a:alphaModFix/>
          </a:blip>
          <a:srcRect b="0" l="0" r="0" t="10031"/>
          <a:stretch/>
        </p:blipFill>
        <p:spPr>
          <a:xfrm>
            <a:off x="5730150" y="936725"/>
            <a:ext cx="2691499" cy="3632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60"/>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 Fact!</a:t>
            </a:r>
            <a:endParaRPr/>
          </a:p>
        </p:txBody>
      </p:sp>
      <p:sp>
        <p:nvSpPr>
          <p:cNvPr id="400" name="Google Shape;400;p60"/>
          <p:cNvSpPr txBox="1"/>
          <p:nvPr>
            <p:ph idx="1" type="body"/>
          </p:nvPr>
        </p:nvSpPr>
        <p:spPr>
          <a:xfrm>
            <a:off x="786120" y="1200150"/>
            <a:ext cx="52464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chemeClr val="dk1"/>
                </a:solidFill>
                <a:latin typeface="Arial"/>
                <a:ea typeface="Arial"/>
                <a:cs typeface="Arial"/>
                <a:sym typeface="Arial"/>
              </a:rPr>
              <a:t>Pythagoras had a Brotherhood of mathematicians in Croton. It is there that nobleman named Kylon who was rejected by Pythagoras influenced many local people to create mobs. These mobs went to burn the houses of the Pythagorean Brotherhood.</a:t>
            </a:r>
            <a:endParaRPr sz="1500">
              <a:solidFill>
                <a:schemeClr val="dk1"/>
              </a:solidFill>
              <a:latin typeface="Arial"/>
              <a:ea typeface="Arial"/>
              <a:cs typeface="Arial"/>
              <a:sym typeface="Arial"/>
            </a:endParaRPr>
          </a:p>
          <a:p>
            <a:pPr indent="0" lvl="0" marL="0" rtl="0" algn="l">
              <a:lnSpc>
                <a:spcPct val="115000"/>
              </a:lnSpc>
              <a:spcBef>
                <a:spcPts val="1600"/>
              </a:spcBef>
              <a:spcAft>
                <a:spcPts val="1600"/>
              </a:spcAft>
              <a:buClr>
                <a:schemeClr val="dk1"/>
              </a:buClr>
              <a:buSzPts val="1100"/>
              <a:buFont typeface="Arial"/>
              <a:buNone/>
            </a:pPr>
            <a:r>
              <a:rPr lang="en" sz="1500">
                <a:solidFill>
                  <a:schemeClr val="dk1"/>
                </a:solidFill>
                <a:latin typeface="Arial"/>
                <a:ea typeface="Arial"/>
                <a:cs typeface="Arial"/>
                <a:sym typeface="Arial"/>
              </a:rPr>
              <a:t>Pythagoras was among the few lucky ones who escaped the fires. But while trying to escape, the mob that was following him Pythagoras ran out of energy in a bean field. As a life-long vegetarian, he didn’t eat meat but he didn’t eat beans, either, because he considered them our siblings. Pythagoras exclaimed that he would rather die than enter field. The mob then proceeded to stab him to death. </a:t>
            </a:r>
            <a:endParaRPr/>
          </a:p>
        </p:txBody>
      </p:sp>
      <p:pic>
        <p:nvPicPr>
          <p:cNvPr id="401" name="Google Shape;401;p60"/>
          <p:cNvPicPr preferRelativeResize="0"/>
          <p:nvPr/>
        </p:nvPicPr>
        <p:blipFill>
          <a:blip r:embed="rId3">
            <a:alphaModFix/>
          </a:blip>
          <a:stretch>
            <a:fillRect/>
          </a:stretch>
        </p:blipFill>
        <p:spPr>
          <a:xfrm>
            <a:off x="6032525" y="2205360"/>
            <a:ext cx="2858824" cy="171527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61"/>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The Pythagorean </a:t>
            </a:r>
            <a:r>
              <a:rPr lang="en" sz="2400"/>
              <a:t>Theorem</a:t>
            </a:r>
            <a:r>
              <a:rPr lang="en" sz="2400"/>
              <a:t> </a:t>
            </a:r>
            <a:endParaRPr sz="2400"/>
          </a:p>
        </p:txBody>
      </p:sp>
      <p:sp>
        <p:nvSpPr>
          <p:cNvPr id="407" name="Google Shape;407;p61"/>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The Pythagorean Theorem states that the sum of the squares on the legs of a </a:t>
            </a:r>
            <a:r>
              <a:rPr b="1" lang="en" sz="1800">
                <a:solidFill>
                  <a:schemeClr val="dk1"/>
                </a:solidFill>
              </a:rPr>
              <a:t>right triangle</a:t>
            </a:r>
            <a:r>
              <a:rPr lang="en" sz="1800">
                <a:solidFill>
                  <a:schemeClr val="dk1"/>
                </a:solidFill>
              </a:rPr>
              <a:t> is equal to the square on the </a:t>
            </a:r>
            <a:r>
              <a:rPr b="1" lang="en" sz="1800">
                <a:solidFill>
                  <a:schemeClr val="dk1"/>
                </a:solidFill>
              </a:rPr>
              <a:t>hypotenuse.</a:t>
            </a:r>
            <a:endParaRPr b="1" sz="18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800">
                <a:solidFill>
                  <a:schemeClr val="dk1"/>
                </a:solidFill>
              </a:rPr>
              <a:t>OR</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rPr>
              <a:t>When a triangle has a right angle and squares are made on each of the	three sides, then the biggest square has the exact same area as the other two squares put together!</a:t>
            </a:r>
            <a:endParaRPr sz="1800">
              <a:solidFill>
                <a:schemeClr val="dk1"/>
              </a:solidFill>
            </a:endParaRPr>
          </a:p>
          <a:p>
            <a:pPr indent="0" lvl="0" marL="0" rtl="0" algn="l">
              <a:spcBef>
                <a:spcPts val="1600"/>
              </a:spcBef>
              <a:spcAft>
                <a:spcPts val="0"/>
              </a:spcAft>
              <a:buNone/>
            </a:pPr>
            <a:r>
              <a:t/>
            </a:r>
            <a:endParaRPr/>
          </a:p>
        </p:txBody>
      </p:sp>
      <p:pic>
        <p:nvPicPr>
          <p:cNvPr id="408" name="Google Shape;408;p61"/>
          <p:cNvPicPr preferRelativeResize="0"/>
          <p:nvPr/>
        </p:nvPicPr>
        <p:blipFill>
          <a:blip r:embed="rId3">
            <a:alphaModFix/>
          </a:blip>
          <a:stretch>
            <a:fillRect/>
          </a:stretch>
        </p:blipFill>
        <p:spPr>
          <a:xfrm>
            <a:off x="5149275" y="1005938"/>
            <a:ext cx="3375025" cy="370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102" name="Google Shape;102;p17"/>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What is the formula for the area of a rectangle or square?</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What units do we measure area in?</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62"/>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Pythagorean </a:t>
            </a:r>
            <a:r>
              <a:rPr lang="en" sz="2400"/>
              <a:t>Theorem</a:t>
            </a:r>
            <a:endParaRPr sz="2400"/>
          </a:p>
        </p:txBody>
      </p:sp>
      <p:sp>
        <p:nvSpPr>
          <p:cNvPr id="414" name="Google Shape;414;p62"/>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The Pythagorean theorem is often written as the algebraic formula;</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rPr>
              <a:t>Where ‘a’ and ‘b’ are the legs of the triangle and ‘c’ is the hypotenuse. </a:t>
            </a:r>
            <a:endParaRPr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rPr>
              <a:t>The formula only works with </a:t>
            </a:r>
            <a:r>
              <a:rPr b="1" lang="en" sz="1800">
                <a:solidFill>
                  <a:schemeClr val="dk1"/>
                </a:solidFill>
              </a:rPr>
              <a:t>right triangles!</a:t>
            </a:r>
            <a:endParaRPr/>
          </a:p>
        </p:txBody>
      </p:sp>
      <p:sp>
        <p:nvSpPr>
          <p:cNvPr id="415" name="Google Shape;415;p62"/>
          <p:cNvSpPr/>
          <p:nvPr/>
        </p:nvSpPr>
        <p:spPr>
          <a:xfrm>
            <a:off x="1002224" y="2139299"/>
            <a:ext cx="3243116" cy="864915"/>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6FEE6A"/>
                </a:solidFill>
                <a:latin typeface="Lobster"/>
              </a:rPr>
              <a:t>a² + b² = c²</a:t>
            </a:r>
          </a:p>
        </p:txBody>
      </p:sp>
      <p:pic>
        <p:nvPicPr>
          <p:cNvPr id="416" name="Google Shape;416;p62"/>
          <p:cNvPicPr preferRelativeResize="0"/>
          <p:nvPr/>
        </p:nvPicPr>
        <p:blipFill>
          <a:blip r:embed="rId3">
            <a:alphaModFix/>
          </a:blip>
          <a:stretch>
            <a:fillRect/>
          </a:stretch>
        </p:blipFill>
        <p:spPr>
          <a:xfrm>
            <a:off x="4842925" y="1152513"/>
            <a:ext cx="3820976" cy="38209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63"/>
          <p:cNvSpPr txBox="1"/>
          <p:nvPr>
            <p:ph type="title"/>
          </p:nvPr>
        </p:nvSpPr>
        <p:spPr>
          <a:xfrm>
            <a:off x="786150" y="308125"/>
            <a:ext cx="7571700" cy="13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A triangle has legs of 3 units and 4 units. What is the length of the hypotenuse?</a:t>
            </a:r>
            <a:endParaRPr sz="2400">
              <a:solidFill>
                <a:srgbClr val="0091EA"/>
              </a:solidFill>
            </a:endParaRPr>
          </a:p>
          <a:p>
            <a:pPr indent="0" lvl="0" marL="0" rtl="0" algn="l">
              <a:spcBef>
                <a:spcPts val="0"/>
              </a:spcBef>
              <a:spcAft>
                <a:spcPts val="0"/>
              </a:spcAft>
              <a:buNone/>
            </a:pPr>
            <a:r>
              <a:t/>
            </a:r>
            <a:endParaRPr/>
          </a:p>
        </p:txBody>
      </p:sp>
      <p:pic>
        <p:nvPicPr>
          <p:cNvPr id="422" name="Google Shape;422;p63"/>
          <p:cNvPicPr preferRelativeResize="0"/>
          <p:nvPr/>
        </p:nvPicPr>
        <p:blipFill>
          <a:blip r:embed="rId3">
            <a:alphaModFix/>
          </a:blip>
          <a:stretch>
            <a:fillRect/>
          </a:stretch>
        </p:blipFill>
        <p:spPr>
          <a:xfrm>
            <a:off x="5364225" y="1663825"/>
            <a:ext cx="2993625" cy="24904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64"/>
          <p:cNvSpPr txBox="1"/>
          <p:nvPr>
            <p:ph type="title"/>
          </p:nvPr>
        </p:nvSpPr>
        <p:spPr>
          <a:xfrm>
            <a:off x="786150" y="308132"/>
            <a:ext cx="7571700" cy="160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A right isosceles triangle has legs of 6 metres each. What is the length of the hypotenuse to the nearest tenth of a meter?</a:t>
            </a:r>
            <a:endParaRPr sz="2400">
              <a:solidFill>
                <a:srgbClr val="0091EA"/>
              </a:solidFill>
            </a:endParaRPr>
          </a:p>
          <a:p>
            <a:pPr indent="0" lvl="0" marL="0" rtl="0" algn="l">
              <a:spcBef>
                <a:spcPts val="0"/>
              </a:spcBef>
              <a:spcAft>
                <a:spcPts val="0"/>
              </a:spcAft>
              <a:buNone/>
            </a:pPr>
            <a:r>
              <a:t/>
            </a:r>
            <a:endParaRPr/>
          </a:p>
        </p:txBody>
      </p:sp>
      <p:pic>
        <p:nvPicPr>
          <p:cNvPr id="428" name="Google Shape;428;p64"/>
          <p:cNvPicPr preferRelativeResize="0"/>
          <p:nvPr/>
        </p:nvPicPr>
        <p:blipFill>
          <a:blip r:embed="rId3">
            <a:alphaModFix/>
          </a:blip>
          <a:stretch>
            <a:fillRect/>
          </a:stretch>
        </p:blipFill>
        <p:spPr>
          <a:xfrm>
            <a:off x="5251375" y="1522650"/>
            <a:ext cx="3662276" cy="33099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65"/>
          <p:cNvSpPr txBox="1"/>
          <p:nvPr>
            <p:ph type="title"/>
          </p:nvPr>
        </p:nvSpPr>
        <p:spPr>
          <a:xfrm>
            <a:off x="786150" y="308134"/>
            <a:ext cx="7571700" cy="191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Joey made a sandwich that was 4 inches long and 6 inches high. What is the diagonal length of the sandwich?</a:t>
            </a:r>
            <a:endParaRPr sz="2400">
              <a:solidFill>
                <a:srgbClr val="0091EA"/>
              </a:solidFill>
            </a:endParaRPr>
          </a:p>
          <a:p>
            <a:pPr indent="0" lvl="0" marL="0" rtl="0" algn="l">
              <a:spcBef>
                <a:spcPts val="0"/>
              </a:spcBef>
              <a:spcAft>
                <a:spcPts val="0"/>
              </a:spcAft>
              <a:buNone/>
            </a:pPr>
            <a:r>
              <a:t/>
            </a:r>
            <a:endParaRPr/>
          </a:p>
        </p:txBody>
      </p:sp>
      <p:pic>
        <p:nvPicPr>
          <p:cNvPr id="434" name="Google Shape;434;p65"/>
          <p:cNvPicPr preferRelativeResize="0"/>
          <p:nvPr/>
        </p:nvPicPr>
        <p:blipFill>
          <a:blip r:embed="rId3">
            <a:alphaModFix/>
          </a:blip>
          <a:stretch>
            <a:fillRect/>
          </a:stretch>
        </p:blipFill>
        <p:spPr>
          <a:xfrm>
            <a:off x="6245050" y="1676325"/>
            <a:ext cx="2514600" cy="28479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66"/>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440" name="Google Shape;440;p66"/>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lphaLcParenR"/>
            </a:pPr>
            <a:r>
              <a:rPr lang="en" sz="1800">
                <a:solidFill>
                  <a:schemeClr val="dk1"/>
                </a:solidFill>
              </a:rPr>
              <a:t>What is a hypotenuse?</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lphaLcParenR"/>
            </a:pPr>
            <a:r>
              <a:rPr lang="en" sz="1800">
                <a:solidFill>
                  <a:schemeClr val="dk1"/>
                </a:solidFill>
              </a:rPr>
              <a:t>What is the Pythagorean Theorem?</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lphaLcParenR"/>
            </a:pPr>
            <a:r>
              <a:rPr lang="en" sz="1800">
                <a:solidFill>
                  <a:schemeClr val="dk1"/>
                </a:solidFill>
              </a:rPr>
              <a:t>What kind of triangles does the Pythagorean Theorem work for?</a:t>
            </a:r>
            <a:endParaRPr/>
          </a:p>
        </p:txBody>
      </p:sp>
      <p:pic>
        <p:nvPicPr>
          <p:cNvPr id="441" name="Google Shape;441;p66"/>
          <p:cNvPicPr preferRelativeResize="0"/>
          <p:nvPr/>
        </p:nvPicPr>
        <p:blipFill>
          <a:blip r:embed="rId3">
            <a:alphaModFix/>
          </a:blip>
          <a:stretch>
            <a:fillRect/>
          </a:stretch>
        </p:blipFill>
        <p:spPr>
          <a:xfrm>
            <a:off x="5147405" y="1320625"/>
            <a:ext cx="3432175" cy="2665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67"/>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447" name="Google Shape;447;p67"/>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The Pythagorean Theorem is not only used to find the hypotenuse of a right angled triangle. It can also be used to find the legs of the same triangle as long as one of the legs and hypotenuse is known. </a:t>
            </a:r>
            <a:endParaRPr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rPr>
              <a:t>Or in other terms you can use the Theorem to find ‘a’ as long as you know ‘b’ and ‘c’.</a:t>
            </a:r>
            <a:endParaRPr/>
          </a:p>
        </p:txBody>
      </p:sp>
      <p:pic>
        <p:nvPicPr>
          <p:cNvPr id="448" name="Google Shape;448;p67"/>
          <p:cNvPicPr preferRelativeResize="0"/>
          <p:nvPr/>
        </p:nvPicPr>
        <p:blipFill>
          <a:blip r:embed="rId3">
            <a:alphaModFix/>
          </a:blip>
          <a:stretch>
            <a:fillRect/>
          </a:stretch>
        </p:blipFill>
        <p:spPr>
          <a:xfrm>
            <a:off x="4572000" y="1150325"/>
            <a:ext cx="4400700" cy="284285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68"/>
          <p:cNvSpPr txBox="1"/>
          <p:nvPr>
            <p:ph type="title"/>
          </p:nvPr>
        </p:nvSpPr>
        <p:spPr>
          <a:xfrm>
            <a:off x="786150" y="308132"/>
            <a:ext cx="7571700" cy="164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A triangle with hypotenuse of length 10 cm and one leg length of 6 cm is drawn. What is the length of the second leg?</a:t>
            </a:r>
            <a:endParaRPr sz="2400">
              <a:solidFill>
                <a:srgbClr val="0091EA"/>
              </a:solidFill>
            </a:endParaRPr>
          </a:p>
          <a:p>
            <a:pPr indent="0" lvl="0" marL="0" rtl="0" algn="l">
              <a:spcBef>
                <a:spcPts val="0"/>
              </a:spcBef>
              <a:spcAft>
                <a:spcPts val="0"/>
              </a:spcAft>
              <a:buNone/>
            </a:pPr>
            <a:r>
              <a:t/>
            </a:r>
            <a:endParaRPr/>
          </a:p>
        </p:txBody>
      </p:sp>
      <p:pic>
        <p:nvPicPr>
          <p:cNvPr id="454" name="Google Shape;454;p68"/>
          <p:cNvPicPr preferRelativeResize="0"/>
          <p:nvPr/>
        </p:nvPicPr>
        <p:blipFill>
          <a:blip r:embed="rId3">
            <a:alphaModFix/>
          </a:blip>
          <a:stretch>
            <a:fillRect/>
          </a:stretch>
        </p:blipFill>
        <p:spPr>
          <a:xfrm>
            <a:off x="5639425" y="2028900"/>
            <a:ext cx="3105150" cy="21621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69"/>
          <p:cNvSpPr txBox="1"/>
          <p:nvPr>
            <p:ph type="title"/>
          </p:nvPr>
        </p:nvSpPr>
        <p:spPr>
          <a:xfrm>
            <a:off x="786150" y="308132"/>
            <a:ext cx="7571700" cy="164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A triangle with hypotenuse of length 15 cm and one leg length of 12 cm is drawn. What is the length of the second leg?</a:t>
            </a:r>
            <a:endParaRPr sz="2400">
              <a:solidFill>
                <a:srgbClr val="0091EA"/>
              </a:solidFill>
            </a:endParaRPr>
          </a:p>
          <a:p>
            <a:pPr indent="0" lvl="0" marL="0" rtl="0" algn="l">
              <a:spcBef>
                <a:spcPts val="0"/>
              </a:spcBef>
              <a:spcAft>
                <a:spcPts val="0"/>
              </a:spcAft>
              <a:buNone/>
            </a:pPr>
            <a:r>
              <a:t/>
            </a:r>
            <a:endParaRPr/>
          </a:p>
        </p:txBody>
      </p:sp>
      <p:pic>
        <p:nvPicPr>
          <p:cNvPr id="460" name="Google Shape;460;p69"/>
          <p:cNvPicPr preferRelativeResize="0"/>
          <p:nvPr/>
        </p:nvPicPr>
        <p:blipFill>
          <a:blip r:embed="rId3">
            <a:alphaModFix/>
          </a:blip>
          <a:stretch>
            <a:fillRect/>
          </a:stretch>
        </p:blipFill>
        <p:spPr>
          <a:xfrm>
            <a:off x="5050863" y="1392988"/>
            <a:ext cx="3781425" cy="30575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70"/>
          <p:cNvSpPr txBox="1"/>
          <p:nvPr>
            <p:ph type="title"/>
          </p:nvPr>
        </p:nvSpPr>
        <p:spPr>
          <a:xfrm>
            <a:off x="786150" y="308136"/>
            <a:ext cx="7571700" cy="214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A triangle with hypotenuse of length 13 ft and one leg length of 8 ft is drawn. What is the length of the second leg to the nearest tenth?</a:t>
            </a:r>
            <a:endParaRPr sz="2400">
              <a:solidFill>
                <a:srgbClr val="0091EA"/>
              </a:solidFill>
            </a:endParaRPr>
          </a:p>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71"/>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Pythagorean </a:t>
            </a:r>
            <a:r>
              <a:rPr lang="en" sz="2400"/>
              <a:t>Theorem</a:t>
            </a:r>
            <a:endParaRPr sz="2400"/>
          </a:p>
        </p:txBody>
      </p:sp>
      <p:sp>
        <p:nvSpPr>
          <p:cNvPr id="471" name="Google Shape;471;p71"/>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One of the best parts of the Pythagorean Theorem is that it works both ways! </a:t>
            </a:r>
            <a:endParaRPr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rPr>
              <a:t>This means that if a triangle is a right triangle a² + b² = c², and if a² + b² = c² then the triangle is a right triangle. </a:t>
            </a:r>
            <a:endParaRPr/>
          </a:p>
        </p:txBody>
      </p:sp>
      <p:pic>
        <p:nvPicPr>
          <p:cNvPr id="472" name="Google Shape;472;p71"/>
          <p:cNvPicPr preferRelativeResize="0"/>
          <p:nvPr/>
        </p:nvPicPr>
        <p:blipFill>
          <a:blip r:embed="rId3">
            <a:alphaModFix/>
          </a:blip>
          <a:stretch>
            <a:fillRect/>
          </a:stretch>
        </p:blipFill>
        <p:spPr>
          <a:xfrm>
            <a:off x="4890425" y="994975"/>
            <a:ext cx="3805625" cy="373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Area </a:t>
            </a:r>
            <a:endParaRPr sz="2400"/>
          </a:p>
        </p:txBody>
      </p:sp>
      <p:sp>
        <p:nvSpPr>
          <p:cNvPr id="108" name="Google Shape;108;p18"/>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t>Area</a:t>
            </a:r>
            <a:r>
              <a:rPr lang="en" sz="1800"/>
              <a:t> is the amount of space a 2D object take up. The area of a square or rectangle can be found using one one the formulas below.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b="1" lang="en" sz="1800"/>
              <a:t>A=Base x Height </a:t>
            </a:r>
            <a:endParaRPr b="1" sz="1800"/>
          </a:p>
          <a:p>
            <a:pPr indent="0" lvl="0" marL="0" rtl="0" algn="l">
              <a:spcBef>
                <a:spcPts val="600"/>
              </a:spcBef>
              <a:spcAft>
                <a:spcPts val="0"/>
              </a:spcAft>
              <a:buNone/>
            </a:pPr>
            <a:r>
              <a:t/>
            </a:r>
            <a:endParaRPr b="1" sz="1800"/>
          </a:p>
          <a:p>
            <a:pPr indent="0" lvl="0" marL="0" rtl="0" algn="l">
              <a:spcBef>
                <a:spcPts val="600"/>
              </a:spcBef>
              <a:spcAft>
                <a:spcPts val="0"/>
              </a:spcAft>
              <a:buNone/>
            </a:pPr>
            <a:r>
              <a:rPr lang="en" sz="1800"/>
              <a:t>Or</a:t>
            </a:r>
            <a:endParaRPr sz="1800"/>
          </a:p>
          <a:p>
            <a:pPr indent="0" lvl="0" marL="0" rtl="0" algn="l">
              <a:spcBef>
                <a:spcPts val="600"/>
              </a:spcBef>
              <a:spcAft>
                <a:spcPts val="0"/>
              </a:spcAft>
              <a:buNone/>
            </a:pPr>
            <a:r>
              <a:t/>
            </a:r>
            <a:endParaRPr b="1" sz="1800"/>
          </a:p>
          <a:p>
            <a:pPr indent="0" lvl="0" marL="0" rtl="0" algn="l">
              <a:spcBef>
                <a:spcPts val="600"/>
              </a:spcBef>
              <a:spcAft>
                <a:spcPts val="0"/>
              </a:spcAft>
              <a:buNone/>
            </a:pPr>
            <a:r>
              <a:rPr b="1" lang="en" sz="1800"/>
              <a:t>A=Length x Width</a:t>
            </a:r>
            <a:endParaRPr b="1" sz="1800"/>
          </a:p>
        </p:txBody>
      </p:sp>
      <p:pic>
        <p:nvPicPr>
          <p:cNvPr id="109" name="Google Shape;109;p18"/>
          <p:cNvPicPr preferRelativeResize="0"/>
          <p:nvPr/>
        </p:nvPicPr>
        <p:blipFill rotWithShape="1">
          <a:blip r:embed="rId3">
            <a:alphaModFix/>
          </a:blip>
          <a:srcRect b="0" l="0" r="0" t="58027"/>
          <a:stretch/>
        </p:blipFill>
        <p:spPr>
          <a:xfrm>
            <a:off x="4682650" y="1200143"/>
            <a:ext cx="2247900" cy="1355275"/>
          </a:xfrm>
          <a:prstGeom prst="rect">
            <a:avLst/>
          </a:prstGeom>
          <a:noFill/>
          <a:ln>
            <a:noFill/>
          </a:ln>
        </p:spPr>
      </p:pic>
      <p:pic>
        <p:nvPicPr>
          <p:cNvPr id="110" name="Google Shape;110;p18"/>
          <p:cNvPicPr preferRelativeResize="0"/>
          <p:nvPr/>
        </p:nvPicPr>
        <p:blipFill>
          <a:blip r:embed="rId4">
            <a:alphaModFix/>
          </a:blip>
          <a:stretch>
            <a:fillRect/>
          </a:stretch>
        </p:blipFill>
        <p:spPr>
          <a:xfrm>
            <a:off x="4461437" y="2642568"/>
            <a:ext cx="3614462" cy="228328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72"/>
          <p:cNvSpPr txBox="1"/>
          <p:nvPr>
            <p:ph type="title"/>
          </p:nvPr>
        </p:nvSpPr>
        <p:spPr>
          <a:xfrm>
            <a:off x="786150" y="308132"/>
            <a:ext cx="7571700" cy="15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A triangle has measures of 8cm, 10cm and 16cm. Is it a right triangle?</a:t>
            </a:r>
            <a:endParaRPr sz="2400">
              <a:solidFill>
                <a:srgbClr val="0091EA"/>
              </a:solidFill>
            </a:endParaRPr>
          </a:p>
          <a:p>
            <a:pPr indent="0" lvl="0" marL="0" rtl="0" algn="l">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73"/>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Review</a:t>
            </a:r>
            <a:endParaRPr sz="2400"/>
          </a:p>
        </p:txBody>
      </p:sp>
      <p:sp>
        <p:nvSpPr>
          <p:cNvPr id="483" name="Google Shape;483;p73"/>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ource Sans Pro"/>
              <a:buAutoNum type="alphaLcParenR"/>
            </a:pPr>
            <a:r>
              <a:rPr lang="en" sz="1800">
                <a:solidFill>
                  <a:schemeClr val="dk1"/>
                </a:solidFill>
              </a:rPr>
              <a:t>What is the Pythagorean Theorem?</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lphaLcParenR"/>
            </a:pPr>
            <a:r>
              <a:rPr lang="en" sz="1800">
                <a:solidFill>
                  <a:schemeClr val="dk1"/>
                </a:solidFill>
              </a:rPr>
              <a:t>What kind of triangles does the Pythagorean Theorem work for?</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Font typeface="Source Sans Pro"/>
              <a:buAutoNum type="alphaLcParenR"/>
            </a:pPr>
            <a:r>
              <a:rPr lang="en" sz="1800">
                <a:solidFill>
                  <a:schemeClr val="dk1"/>
                </a:solidFill>
              </a:rPr>
              <a:t>Can the Theorem also help to find right angle triangles?</a:t>
            </a:r>
            <a:endParaRPr/>
          </a:p>
        </p:txBody>
      </p:sp>
      <p:pic>
        <p:nvPicPr>
          <p:cNvPr id="484" name="Google Shape;484;p73"/>
          <p:cNvPicPr preferRelativeResize="0"/>
          <p:nvPr/>
        </p:nvPicPr>
        <p:blipFill>
          <a:blip r:embed="rId3">
            <a:alphaModFix/>
          </a:blip>
          <a:stretch>
            <a:fillRect/>
          </a:stretch>
        </p:blipFill>
        <p:spPr>
          <a:xfrm>
            <a:off x="4952400" y="1170125"/>
            <a:ext cx="4039200" cy="3029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74"/>
          <p:cNvSpPr txBox="1"/>
          <p:nvPr>
            <p:ph type="title"/>
          </p:nvPr>
        </p:nvSpPr>
        <p:spPr>
          <a:xfrm>
            <a:off x="786150" y="308133"/>
            <a:ext cx="7571700" cy="169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The height of a triangle is 4cm and the base of the same triangle is 10 cm. What is the length of the hypotenuse to the nearest tenth?</a:t>
            </a:r>
            <a:endParaRPr>
              <a:solidFill>
                <a:srgbClr val="0091EA"/>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75"/>
          <p:cNvSpPr txBox="1"/>
          <p:nvPr>
            <p:ph type="title"/>
          </p:nvPr>
        </p:nvSpPr>
        <p:spPr>
          <a:xfrm>
            <a:off x="786150" y="308126"/>
            <a:ext cx="7571700" cy="159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0091EA"/>
                </a:solidFill>
              </a:rPr>
              <a:t>The hypotenuse of a right triangle is 14.0 cm and the base of the triangle is 8.0 cm. What is the height of the triangle to the nearest hundredth?</a:t>
            </a:r>
            <a:endParaRPr>
              <a:solidFill>
                <a:srgbClr val="0091EA"/>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76"/>
          <p:cNvSpPr txBox="1"/>
          <p:nvPr>
            <p:ph type="title"/>
          </p:nvPr>
        </p:nvSpPr>
        <p:spPr>
          <a:xfrm>
            <a:off x="786150" y="308130"/>
            <a:ext cx="7571700" cy="12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rgbClr val="0091EA"/>
                </a:solidFill>
              </a:rPr>
              <a:t>Using the congruent triangles below find the length of side c to the nearest tenth.</a:t>
            </a:r>
            <a:endParaRPr>
              <a:solidFill>
                <a:srgbClr val="0091EA"/>
              </a:solidFill>
            </a:endParaRPr>
          </a:p>
        </p:txBody>
      </p:sp>
      <p:pic>
        <p:nvPicPr>
          <p:cNvPr id="500" name="Google Shape;500;p76"/>
          <p:cNvPicPr preferRelativeResize="0"/>
          <p:nvPr/>
        </p:nvPicPr>
        <p:blipFill>
          <a:blip r:embed="rId3">
            <a:alphaModFix/>
          </a:blip>
          <a:stretch>
            <a:fillRect/>
          </a:stretch>
        </p:blipFill>
        <p:spPr>
          <a:xfrm>
            <a:off x="5196500" y="2001725"/>
            <a:ext cx="3562350" cy="19240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77"/>
          <p:cNvSpPr txBox="1"/>
          <p:nvPr>
            <p:ph type="title"/>
          </p:nvPr>
        </p:nvSpPr>
        <p:spPr>
          <a:xfrm>
            <a:off x="786150" y="308135"/>
            <a:ext cx="75717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091EA"/>
                </a:solidFill>
              </a:rPr>
              <a:t>A cruise ship travels from Port Cassett north at a speed of 34 km/h for 2.5 hours. The it turns 90⁰ and travels west at 30 km/h for 7.3 hours. When it reaches Green Sea Island, how far is the ship from Port Cassett. Express your answer to the nearest kilometer. </a:t>
            </a:r>
            <a:endParaRPr>
              <a:solidFill>
                <a:srgbClr val="0091EA"/>
              </a:solidFill>
            </a:endParaRPr>
          </a:p>
          <a:p>
            <a:pPr indent="0" lvl="0" marL="0" rtl="0" algn="l">
              <a:spcBef>
                <a:spcPts val="0"/>
              </a:spcBef>
              <a:spcAft>
                <a:spcPts val="0"/>
              </a:spcAft>
              <a:buNone/>
            </a:pPr>
            <a:r>
              <a:t/>
            </a:r>
            <a:endParaRPr/>
          </a:p>
        </p:txBody>
      </p:sp>
      <p:pic>
        <p:nvPicPr>
          <p:cNvPr id="506" name="Google Shape;506;p77"/>
          <p:cNvPicPr preferRelativeResize="0"/>
          <p:nvPr/>
        </p:nvPicPr>
        <p:blipFill>
          <a:blip r:embed="rId3">
            <a:alphaModFix/>
          </a:blip>
          <a:stretch>
            <a:fillRect/>
          </a:stretch>
        </p:blipFill>
        <p:spPr>
          <a:xfrm>
            <a:off x="4935600" y="2232775"/>
            <a:ext cx="3896700" cy="20019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78"/>
          <p:cNvSpPr txBox="1"/>
          <p:nvPr>
            <p:ph type="title"/>
          </p:nvPr>
        </p:nvSpPr>
        <p:spPr>
          <a:xfrm>
            <a:off x="786150" y="308134"/>
            <a:ext cx="7571700" cy="192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0091EA"/>
                </a:solidFill>
              </a:rPr>
              <a:t>The right triangle below has a square attached to its hypotenuse. What is the perimeter of the triangle? Give your answer to the nearest tenth of a centimeter.</a:t>
            </a:r>
            <a:endParaRPr>
              <a:solidFill>
                <a:srgbClr val="0091EA"/>
              </a:solidFill>
            </a:endParaRPr>
          </a:p>
        </p:txBody>
      </p:sp>
      <p:pic>
        <p:nvPicPr>
          <p:cNvPr id="512" name="Google Shape;512;p78"/>
          <p:cNvPicPr preferRelativeResize="0"/>
          <p:nvPr/>
        </p:nvPicPr>
        <p:blipFill>
          <a:blip r:embed="rId3">
            <a:alphaModFix/>
          </a:blip>
          <a:stretch>
            <a:fillRect/>
          </a:stretch>
        </p:blipFill>
        <p:spPr>
          <a:xfrm>
            <a:off x="5295900" y="2037925"/>
            <a:ext cx="3352800" cy="26098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79"/>
          <p:cNvSpPr txBox="1"/>
          <p:nvPr>
            <p:ph type="title"/>
          </p:nvPr>
        </p:nvSpPr>
        <p:spPr>
          <a:xfrm>
            <a:off x="786150" y="308131"/>
            <a:ext cx="7571700" cy="150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91EA"/>
                </a:solidFill>
              </a:rPr>
              <a:t>Find the distance between the points (4,-3) and (-2,1). </a:t>
            </a:r>
            <a:endParaRPr sz="2400">
              <a:solidFill>
                <a:srgbClr val="0091EA"/>
              </a:solidFill>
            </a:endParaRPr>
          </a:p>
          <a:p>
            <a:pPr indent="0" lvl="0" marL="0" rtl="0" algn="l">
              <a:spcBef>
                <a:spcPts val="0"/>
              </a:spcBef>
              <a:spcAft>
                <a:spcPts val="0"/>
              </a:spcAft>
              <a:buNone/>
            </a:pPr>
            <a:r>
              <a:t/>
            </a:r>
            <a:endParaRPr/>
          </a:p>
        </p:txBody>
      </p:sp>
      <p:pic>
        <p:nvPicPr>
          <p:cNvPr id="518" name="Google Shape;518;p79"/>
          <p:cNvPicPr preferRelativeResize="0"/>
          <p:nvPr/>
        </p:nvPicPr>
        <p:blipFill>
          <a:blip r:embed="rId3">
            <a:alphaModFix/>
          </a:blip>
          <a:stretch>
            <a:fillRect/>
          </a:stretch>
        </p:blipFill>
        <p:spPr>
          <a:xfrm>
            <a:off x="4971150" y="1432250"/>
            <a:ext cx="3933475" cy="27289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80"/>
          <p:cNvSpPr txBox="1"/>
          <p:nvPr>
            <p:ph type="title"/>
          </p:nvPr>
        </p:nvSpPr>
        <p:spPr>
          <a:xfrm>
            <a:off x="786150" y="308123"/>
            <a:ext cx="7571700" cy="246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091EA"/>
                </a:solidFill>
              </a:rPr>
              <a:t>Mr. Hirsche challenges Mr. Turnbull to a race across the Wilson soccer field measuring 100 yards long and 50 yards wide. Mr. Hirsche runs down the perimeter of the field to the opposite corner, and Mr. Turnbull runs diagonally straight across. Who should win the race?</a:t>
            </a:r>
            <a:endParaRPr>
              <a:solidFill>
                <a:srgbClr val="0091EA"/>
              </a:solidFill>
            </a:endParaRPr>
          </a:p>
          <a:p>
            <a:pPr indent="0" lvl="0" marL="0" rtl="0" algn="l">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81"/>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Practice</a:t>
            </a:r>
            <a:endParaRPr sz="2400"/>
          </a:p>
        </p:txBody>
      </p:sp>
      <p:sp>
        <p:nvSpPr>
          <p:cNvPr id="529" name="Google Shape;529;p81"/>
          <p:cNvSpPr txBox="1"/>
          <p:nvPr>
            <p:ph idx="1" type="body"/>
          </p:nvPr>
        </p:nvSpPr>
        <p:spPr>
          <a:xfrm>
            <a:off x="786150" y="1261700"/>
            <a:ext cx="7571700" cy="3573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1"/>
                </a:solidFill>
              </a:rPr>
              <a:t>Pages 29-31 Questions #1, 2, 5, 7, 9, 10 </a:t>
            </a:r>
            <a:endParaRPr sz="18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800">
                <a:solidFill>
                  <a:schemeClr val="dk1"/>
                </a:solidFill>
              </a:rPr>
              <a:t>Page 35 all questions</a:t>
            </a:r>
            <a:endParaRPr sz="1800">
              <a:solidFill>
                <a:schemeClr val="dk1"/>
              </a:solidFill>
            </a:endParaRPr>
          </a:p>
          <a:p>
            <a:pPr indent="0" lvl="0" marL="0" rtl="0" algn="ctr">
              <a:lnSpc>
                <a:spcPct val="115000"/>
              </a:lnSpc>
              <a:spcBef>
                <a:spcPts val="1600"/>
              </a:spcBef>
              <a:spcAft>
                <a:spcPts val="1600"/>
              </a:spcAft>
              <a:buClr>
                <a:schemeClr val="dk1"/>
              </a:buClr>
              <a:buSzPts val="1100"/>
              <a:buFont typeface="Arial"/>
              <a:buNone/>
            </a:pPr>
            <a:r>
              <a:rPr lang="en" sz="1800">
                <a:solidFill>
                  <a:schemeClr val="dk1"/>
                </a:solidFill>
              </a:rPr>
              <a:t>Chapter Self Test and Chapter Review</a:t>
            </a:r>
            <a:endParaRPr/>
          </a:p>
        </p:txBody>
      </p:sp>
      <p:pic>
        <p:nvPicPr>
          <p:cNvPr id="530" name="Google Shape;530;p81"/>
          <p:cNvPicPr preferRelativeResize="0"/>
          <p:nvPr/>
        </p:nvPicPr>
        <p:blipFill>
          <a:blip r:embed="rId3">
            <a:alphaModFix/>
          </a:blip>
          <a:stretch>
            <a:fillRect/>
          </a:stretch>
        </p:blipFill>
        <p:spPr>
          <a:xfrm>
            <a:off x="1920750" y="2749588"/>
            <a:ext cx="5715000" cy="181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ctrTitle"/>
          </p:nvPr>
        </p:nvSpPr>
        <p:spPr>
          <a:xfrm>
            <a:off x="1546025" y="1526194"/>
            <a:ext cx="5832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Find the area of the following shapes</a:t>
            </a:r>
            <a:endParaRPr/>
          </a:p>
        </p:txBody>
      </p:sp>
      <p:pic>
        <p:nvPicPr>
          <p:cNvPr id="116" name="Google Shape;116;p19"/>
          <p:cNvPicPr preferRelativeResize="0"/>
          <p:nvPr/>
        </p:nvPicPr>
        <p:blipFill>
          <a:blip r:embed="rId3">
            <a:alphaModFix/>
          </a:blip>
          <a:stretch>
            <a:fillRect/>
          </a:stretch>
        </p:blipFill>
        <p:spPr>
          <a:xfrm>
            <a:off x="1027875" y="2760250"/>
            <a:ext cx="4805973" cy="2383250"/>
          </a:xfrm>
          <a:prstGeom prst="rect">
            <a:avLst/>
          </a:prstGeom>
          <a:noFill/>
          <a:ln>
            <a:noFill/>
          </a:ln>
        </p:spPr>
      </p:pic>
      <p:pic>
        <p:nvPicPr>
          <p:cNvPr id="117" name="Google Shape;117;p19"/>
          <p:cNvPicPr preferRelativeResize="0"/>
          <p:nvPr/>
        </p:nvPicPr>
        <p:blipFill>
          <a:blip r:embed="rId4">
            <a:alphaModFix/>
          </a:blip>
          <a:stretch>
            <a:fillRect/>
          </a:stretch>
        </p:blipFill>
        <p:spPr>
          <a:xfrm>
            <a:off x="5912023" y="2875519"/>
            <a:ext cx="2213346" cy="21527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Composite shapes</a:t>
            </a:r>
            <a:endParaRPr sz="2400"/>
          </a:p>
        </p:txBody>
      </p:sp>
      <p:sp>
        <p:nvSpPr>
          <p:cNvPr id="123" name="Google Shape;123;p20"/>
          <p:cNvSpPr txBox="1"/>
          <p:nvPr>
            <p:ph idx="1" type="body"/>
          </p:nvPr>
        </p:nvSpPr>
        <p:spPr>
          <a:xfrm>
            <a:off x="786137" y="1200150"/>
            <a:ext cx="36753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Shapes that include two or more smaller shapes. </a:t>
            </a:r>
            <a:endParaRPr sz="1800"/>
          </a:p>
          <a:p>
            <a:pPr indent="-342900" lvl="0" marL="457200" rtl="0" algn="l">
              <a:spcBef>
                <a:spcPts val="600"/>
              </a:spcBef>
              <a:spcAft>
                <a:spcPts val="0"/>
              </a:spcAft>
              <a:buSzPts val="1800"/>
              <a:buAutoNum type="alphaLcParenR"/>
            </a:pPr>
            <a:r>
              <a:rPr lang="en" sz="1800"/>
              <a:t>Calculate the area of each space then add them together. </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AutoNum type="alphaLcParenR"/>
            </a:pPr>
            <a:r>
              <a:rPr lang="en" sz="1800"/>
              <a:t>The sum is the total area of the space.</a:t>
            </a:r>
            <a:endParaRPr sz="1800"/>
          </a:p>
        </p:txBody>
      </p:sp>
      <p:grpSp>
        <p:nvGrpSpPr>
          <p:cNvPr id="124" name="Google Shape;124;p20"/>
          <p:cNvGrpSpPr/>
          <p:nvPr/>
        </p:nvGrpSpPr>
        <p:grpSpPr>
          <a:xfrm>
            <a:off x="4572000" y="1010725"/>
            <a:ext cx="4421600" cy="2888975"/>
            <a:chOff x="4805100" y="1017725"/>
            <a:chExt cx="4421600" cy="2888975"/>
          </a:xfrm>
        </p:grpSpPr>
        <p:sp>
          <p:nvSpPr>
            <p:cNvPr id="125" name="Google Shape;125;p20"/>
            <p:cNvSpPr/>
            <p:nvPr/>
          </p:nvSpPr>
          <p:spPr>
            <a:xfrm>
              <a:off x="5379050" y="1354600"/>
              <a:ext cx="1726500" cy="2552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7105393" y="1354600"/>
              <a:ext cx="1159500" cy="10323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nvSpPr>
          <p:spPr>
            <a:xfrm>
              <a:off x="5938575" y="1017725"/>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9 m</a:t>
              </a:r>
              <a:endParaRPr/>
            </a:p>
          </p:txBody>
        </p:sp>
        <p:sp>
          <p:nvSpPr>
            <p:cNvPr id="128" name="Google Shape;128;p20"/>
            <p:cNvSpPr txBox="1"/>
            <p:nvPr/>
          </p:nvSpPr>
          <p:spPr>
            <a:xfrm>
              <a:off x="7411075" y="1017725"/>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 m</a:t>
              </a:r>
              <a:endParaRPr/>
            </a:p>
          </p:txBody>
        </p:sp>
        <p:sp>
          <p:nvSpPr>
            <p:cNvPr id="129" name="Google Shape;129;p20"/>
            <p:cNvSpPr txBox="1"/>
            <p:nvPr/>
          </p:nvSpPr>
          <p:spPr>
            <a:xfrm>
              <a:off x="8264900" y="1635125"/>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 m</a:t>
              </a:r>
              <a:endParaRPr/>
            </a:p>
          </p:txBody>
        </p:sp>
        <p:sp>
          <p:nvSpPr>
            <p:cNvPr id="130" name="Google Shape;130;p20"/>
            <p:cNvSpPr txBox="1"/>
            <p:nvPr/>
          </p:nvSpPr>
          <p:spPr>
            <a:xfrm>
              <a:off x="4805100" y="2321650"/>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15 m</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786150" y="308120"/>
            <a:ext cx="7571700" cy="70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Calculate the area of this composite shape</a:t>
            </a:r>
            <a:endParaRPr sz="2400"/>
          </a:p>
        </p:txBody>
      </p:sp>
      <p:grpSp>
        <p:nvGrpSpPr>
          <p:cNvPr id="136" name="Google Shape;136;p21"/>
          <p:cNvGrpSpPr/>
          <p:nvPr/>
        </p:nvGrpSpPr>
        <p:grpSpPr>
          <a:xfrm>
            <a:off x="198625" y="1127250"/>
            <a:ext cx="4475825" cy="3152500"/>
            <a:chOff x="427225" y="1127250"/>
            <a:chExt cx="4475825" cy="3152500"/>
          </a:xfrm>
        </p:grpSpPr>
        <p:sp>
          <p:nvSpPr>
            <p:cNvPr id="137" name="Google Shape;137;p21"/>
            <p:cNvSpPr/>
            <p:nvPr/>
          </p:nvSpPr>
          <p:spPr>
            <a:xfrm>
              <a:off x="1001175" y="1464125"/>
              <a:ext cx="1726500" cy="2552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a:off x="2727518" y="1464125"/>
              <a:ext cx="1159500" cy="10323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txBox="1"/>
            <p:nvPr/>
          </p:nvSpPr>
          <p:spPr>
            <a:xfrm>
              <a:off x="1560700" y="1127250"/>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5’’</a:t>
              </a:r>
              <a:endParaRPr/>
            </a:p>
          </p:txBody>
        </p:sp>
        <p:sp>
          <p:nvSpPr>
            <p:cNvPr id="140" name="Google Shape;140;p21"/>
            <p:cNvSpPr txBox="1"/>
            <p:nvPr/>
          </p:nvSpPr>
          <p:spPr>
            <a:xfrm>
              <a:off x="427225" y="2431175"/>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10”</a:t>
              </a:r>
              <a:endParaRPr/>
            </a:p>
          </p:txBody>
        </p:sp>
        <p:sp>
          <p:nvSpPr>
            <p:cNvPr id="141" name="Google Shape;141;p21"/>
            <p:cNvSpPr txBox="1"/>
            <p:nvPr/>
          </p:nvSpPr>
          <p:spPr>
            <a:xfrm>
              <a:off x="3033200" y="1127250"/>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142" name="Google Shape;142;p21"/>
            <p:cNvSpPr txBox="1"/>
            <p:nvPr/>
          </p:nvSpPr>
          <p:spPr>
            <a:xfrm>
              <a:off x="3887025" y="1744650"/>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143" name="Google Shape;143;p21"/>
            <p:cNvSpPr/>
            <p:nvPr/>
          </p:nvSpPr>
          <p:spPr>
            <a:xfrm>
              <a:off x="3406125" y="2496425"/>
              <a:ext cx="480900" cy="151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txBox="1"/>
            <p:nvPr/>
          </p:nvSpPr>
          <p:spPr>
            <a:xfrm>
              <a:off x="3941250" y="3059975"/>
              <a:ext cx="9618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7”</a:t>
              </a:r>
              <a:endParaRPr/>
            </a:p>
          </p:txBody>
        </p:sp>
        <p:sp>
          <p:nvSpPr>
            <p:cNvPr id="145" name="Google Shape;145;p21"/>
            <p:cNvSpPr txBox="1"/>
            <p:nvPr/>
          </p:nvSpPr>
          <p:spPr>
            <a:xfrm>
              <a:off x="3499425" y="3926350"/>
              <a:ext cx="4467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