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</p:sldIdLst>
  <p:sldSz cy="5143500" cx="9144000"/>
  <p:notesSz cx="6858000" cy="9144000"/>
  <p:embeddedFontLst>
    <p:embeddedFont>
      <p:font typeface="Roboto"/>
      <p:regular r:id="rId75"/>
      <p:bold r:id="rId76"/>
      <p:italic r:id="rId77"/>
      <p:boldItalic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font" Target="fonts/Roboto-regular.fntdata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font" Target="fonts/Roboto-italic.fntdata"/><Relationship Id="rId32" Type="http://schemas.openxmlformats.org/officeDocument/2006/relationships/slide" Target="slides/slide28.xml"/><Relationship Id="rId76" Type="http://schemas.openxmlformats.org/officeDocument/2006/relationships/font" Target="fonts/Roboto-bold.fntdata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8" Type="http://schemas.openxmlformats.org/officeDocument/2006/relationships/font" Target="fonts/Roboto-boldItalic.fntdata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e333d37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e333d37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e333d378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e333d378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e333d378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e333d378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e333d378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e333d378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e333d378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e333d378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e333d378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e333d378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e333d378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e333d378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e333d378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e333d378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e333d378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e333d378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e333d378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e333d378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e333d378b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e333d378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e333d378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e333d378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e333d378b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e333d378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e333d378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e333d378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e333d378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e333d378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e333d378b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e333d378b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e333d378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e333d378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e333d378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e333d378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e333d378b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e333d378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e333d378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e333d378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e333d378b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e333d378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e333d378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e333d378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e333d378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e333d378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e333d378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e333d378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e333d378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e333d378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e333d378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e333d378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e333d378b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e333d378b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e333d378b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e333d378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e333d378b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e333d378b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e333d378b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e333d378b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e333d378b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e333d378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e333d378b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e333d378b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e333d378b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4e333d378b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e333d378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e333d378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e333d378b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e333d378b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e333d378b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e333d378b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e333d378b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e333d378b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e333d378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4e333d378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e333d378b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e333d378b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e333d378b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e333d378b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e333d378b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e333d378b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e333d378b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e333d378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e333d378b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4e333d378b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e333d378b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4e333d378b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e333d378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e333d378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4e333d378b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4e333d378b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e333d378b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4e333d378b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e333d378b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4e333d378b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f4867c4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f4867c4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f4867c47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4f4867c47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4f4867c47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4f4867c47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f4867c47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f4867c47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4f4867c47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4f4867c47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f4867c47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f4867c47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f4867c47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f4867c47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e333d378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e333d378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4f4867c47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4f4867c47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4f4867c47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4f4867c47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4f4867c47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4f4867c47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4f4867c47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4f4867c47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4f4867c47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4f4867c47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4f4867c47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4f4867c47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4f4867c47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4f4867c47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f4867c47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f4867c47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4f4867c47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4f4867c47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f4867c47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4f4867c47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e333d378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e333d378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4f4867c473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4f4867c473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e333d378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e333d378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e333d378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e333d378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4.gif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image" Target="../media/image3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6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7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70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Unit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Measurement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574" y="2970325"/>
            <a:ext cx="37188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4393" y="2970325"/>
            <a:ext cx="21526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5">
            <a:alphaModFix/>
          </a:blip>
          <a:srcRect b="651" l="0" r="0" t="661"/>
          <a:stretch/>
        </p:blipFill>
        <p:spPr>
          <a:xfrm>
            <a:off x="152400" y="2949575"/>
            <a:ext cx="2407774" cy="180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Square base pyramid net</a:t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1" y="1070050"/>
            <a:ext cx="3619500" cy="36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Build your own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311700" y="1152475"/>
            <a:ext cx="427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From the nets available, build the shape it creates.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What shapes does your net contain?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Can you guess what shape it will create before building?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How many edges, vertices and faces does your shape have?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375" y="66675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311700" y="1152475"/>
            <a:ext cx="428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is a net?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are vertices, faces and edges?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Are the measurements of a net the same as the shape?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350" y="661263"/>
            <a:ext cx="301160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Surface Area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11700" y="1152475"/>
            <a:ext cx="447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</a:t>
            </a:r>
            <a:r>
              <a:rPr b="1" lang="en-GB">
                <a:solidFill>
                  <a:srgbClr val="000000"/>
                </a:solidFill>
              </a:rPr>
              <a:t>surface area</a:t>
            </a:r>
            <a:r>
              <a:rPr lang="en-GB">
                <a:solidFill>
                  <a:srgbClr val="000000"/>
                </a:solidFill>
              </a:rPr>
              <a:t> of a shape is the total area of the surface of a three-dimensional object.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To find the surface area of a shape, simply find the areas of all faces and add them together.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350" y="661263"/>
            <a:ext cx="286860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Remember!	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311700" y="1152475"/>
            <a:ext cx="428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areas of both rectangles and squares can be found by multiplying the base and height. That is;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A = base x height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175" y="95567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surface area of the cube?</a:t>
            </a:r>
            <a:endParaRPr/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875" y="1384425"/>
            <a:ext cx="3311425" cy="26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surface area of the prism?</a:t>
            </a:r>
            <a:endParaRPr/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336825"/>
            <a:ext cx="48768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surface area of the prism below?</a:t>
            </a:r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075" y="1323250"/>
            <a:ext cx="3451050" cy="24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surface area of the prism below?</a:t>
            </a:r>
            <a:endParaRPr/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 b="0" l="0" r="43272" t="0"/>
          <a:stretch/>
        </p:blipFill>
        <p:spPr>
          <a:xfrm>
            <a:off x="5720900" y="1382775"/>
            <a:ext cx="2911125" cy="29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Keiko has two gift boxes that each measure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8” x 9” x 2”. How much wrapping paper does she need to cover the two boxes?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Faces, Vertices and Edges. Oh My!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When examining a 3D shape it is important to be able to identify the number of </a:t>
            </a:r>
            <a:r>
              <a:rPr b="1" lang="en-GB">
                <a:solidFill>
                  <a:schemeClr val="dk1"/>
                </a:solidFill>
              </a:rPr>
              <a:t>faces</a:t>
            </a:r>
            <a:r>
              <a:rPr b="1" lang="en-GB">
                <a:solidFill>
                  <a:srgbClr val="000000"/>
                </a:solidFill>
              </a:rPr>
              <a:t>, vertices, </a:t>
            </a:r>
            <a:r>
              <a:rPr lang="en-GB">
                <a:solidFill>
                  <a:srgbClr val="000000"/>
                </a:solidFill>
              </a:rPr>
              <a:t>and </a:t>
            </a:r>
            <a:r>
              <a:rPr b="1" lang="en-GB">
                <a:solidFill>
                  <a:schemeClr val="dk1"/>
                </a:solidFill>
              </a:rPr>
              <a:t>edges</a:t>
            </a:r>
            <a:r>
              <a:rPr lang="en-GB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A </a:t>
            </a:r>
            <a:r>
              <a:rPr b="1" lang="en-GB">
                <a:solidFill>
                  <a:srgbClr val="000000"/>
                </a:solidFill>
              </a:rPr>
              <a:t>face</a:t>
            </a:r>
            <a:r>
              <a:rPr lang="en-GB">
                <a:solidFill>
                  <a:srgbClr val="000000"/>
                </a:solidFill>
              </a:rPr>
              <a:t> is any flat surface on the shape. Faces are usually polygons.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A </a:t>
            </a:r>
            <a:r>
              <a:rPr b="1" lang="en-GB">
                <a:solidFill>
                  <a:srgbClr val="000000"/>
                </a:solidFill>
              </a:rPr>
              <a:t>vertex</a:t>
            </a:r>
            <a:r>
              <a:rPr lang="en-GB">
                <a:solidFill>
                  <a:srgbClr val="000000"/>
                </a:solidFill>
              </a:rPr>
              <a:t> is a corner of the shape. Vertices are joined by edges.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Edges</a:t>
            </a:r>
            <a:r>
              <a:rPr lang="en-GB">
                <a:solidFill>
                  <a:srgbClr val="000000"/>
                </a:solidFill>
              </a:rPr>
              <a:t> are found on any line where two faces meet.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200" cy="299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311700" y="1152475"/>
            <a:ext cx="428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is surface area?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How do you find surface area?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How do you find the area of a triangle?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5700" y="1023025"/>
            <a:ext cx="4243500" cy="3097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Remember!</a:t>
            </a:r>
            <a:endParaRPr/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311700" y="1152475"/>
            <a:ext cx="427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area of a triangle can be found by multiplying the base and height and dividing by 2. That is;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663" y="2908450"/>
            <a:ext cx="1514375" cy="11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0675" y="1301100"/>
            <a:ext cx="4255200" cy="239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surface area of the triangular pyramid?</a:t>
            </a:r>
            <a:endParaRPr/>
          </a:p>
        </p:txBody>
      </p:sp>
      <p:pic>
        <p:nvPicPr>
          <p:cNvPr id="223" name="Google Shape;223;p34"/>
          <p:cNvPicPr preferRelativeResize="0"/>
          <p:nvPr/>
        </p:nvPicPr>
        <p:blipFill rotWithShape="1">
          <a:blip r:embed="rId3">
            <a:alphaModFix/>
          </a:blip>
          <a:srcRect b="19725" l="36971" r="34934" t="20443"/>
          <a:stretch/>
        </p:blipFill>
        <p:spPr>
          <a:xfrm>
            <a:off x="5607850" y="1580750"/>
            <a:ext cx="3154100" cy="25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Surface area and distractors</a:t>
            </a:r>
            <a:endParaRPr/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311700" y="1152475"/>
            <a:ext cx="443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There are many different measurements possible for objects and the shapes that create them.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When finding surface area it is important to be aware of which measurements are important. It is sometimes helpful to visualize the net of the object to do so.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0175" y="1109650"/>
            <a:ext cx="2924175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surface area of the triangular pyramid?</a:t>
            </a:r>
            <a:endParaRPr/>
          </a:p>
        </p:txBody>
      </p:sp>
      <p:pic>
        <p:nvPicPr>
          <p:cNvPr id="236" name="Google Shape;2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725" y="1622550"/>
            <a:ext cx="3788575" cy="23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surface area of the square pyramid?</a:t>
            </a:r>
            <a:endParaRPr/>
          </a:p>
        </p:txBody>
      </p:sp>
      <p:pic>
        <p:nvPicPr>
          <p:cNvPr id="242" name="Google Shape;2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0025" y="2027375"/>
            <a:ext cx="2762275" cy="179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surface area of the triangular prism?</a:t>
            </a:r>
            <a:endParaRPr/>
          </a:p>
        </p:txBody>
      </p:sp>
      <p:pic>
        <p:nvPicPr>
          <p:cNvPr id="248" name="Google Shape;24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7850" y="1397350"/>
            <a:ext cx="2293100" cy="294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surface area of the triangular prism?</a:t>
            </a:r>
            <a:endParaRPr/>
          </a:p>
        </p:txBody>
      </p:sp>
      <p:pic>
        <p:nvPicPr>
          <p:cNvPr id="254" name="Google Shape;2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9950" y="1643063"/>
            <a:ext cx="356235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surface area of the triangular prism?</a:t>
            </a:r>
            <a:endParaRPr/>
          </a:p>
        </p:txBody>
      </p:sp>
      <p:pic>
        <p:nvPicPr>
          <p:cNvPr id="260" name="Google Shape;26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650" y="1590150"/>
            <a:ext cx="2987400" cy="25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266" name="Google Shape;266;p41"/>
          <p:cNvSpPr txBox="1"/>
          <p:nvPr>
            <p:ph idx="1" type="body"/>
          </p:nvPr>
        </p:nvSpPr>
        <p:spPr>
          <a:xfrm>
            <a:off x="311700" y="1152475"/>
            <a:ext cx="428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How do you find surface area?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is a distractor?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is the Pythagorean Theorem?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67" name="Google Shape;267;p41"/>
          <p:cNvPicPr preferRelativeResize="0"/>
          <p:nvPr/>
        </p:nvPicPr>
        <p:blipFill rotWithShape="1">
          <a:blip r:embed="rId3">
            <a:alphaModFix/>
          </a:blip>
          <a:srcRect b="3502" l="0" r="0" t="0"/>
          <a:stretch/>
        </p:blipFill>
        <p:spPr>
          <a:xfrm>
            <a:off x="5176725" y="828250"/>
            <a:ext cx="3381950" cy="327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many edges, vertices and faces?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875" y="1134400"/>
            <a:ext cx="5860251" cy="33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title"/>
          </p:nvPr>
        </p:nvSpPr>
        <p:spPr>
          <a:xfrm>
            <a:off x="117900" y="265775"/>
            <a:ext cx="89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A square cake pan measures 30 cm on each side and is 5 cm deep. Cody wants to coat the inside of the pan with non-stick oil. If a single can of non-stick oil covers an area of 400,000 cm², how many pans can be coated with a single can?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/>
          <p:nvPr>
            <p:ph type="title"/>
          </p:nvPr>
        </p:nvSpPr>
        <p:spPr>
          <a:xfrm>
            <a:off x="225600" y="369200"/>
            <a:ext cx="869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/>
              <a:t>Ethan is hosting games night this weekend. He bought ten packages of playing cards. Each package measures 9 cm × 6.5 cm × 1.7 cm. He wants to build a container to hold all ten packages of cards. What are the minimum dimensions of the container?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Robert wants to build a glass greenhouse. The greenhouse will have all glass sides and no bottom. The greenhouse dimensions are shown below, how much glass will Robert need to build the greenhouse?</a:t>
            </a:r>
            <a:endParaRPr sz="2400"/>
          </a:p>
        </p:txBody>
      </p:sp>
      <p:pic>
        <p:nvPicPr>
          <p:cNvPr id="283" name="Google Shape;28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213" y="2067125"/>
            <a:ext cx="326707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Remember!</a:t>
            </a:r>
            <a:endParaRPr/>
          </a:p>
        </p:txBody>
      </p:sp>
      <p:sp>
        <p:nvSpPr>
          <p:cNvPr id="289" name="Google Shape;289;p45"/>
          <p:cNvSpPr txBox="1"/>
          <p:nvPr>
            <p:ph idx="1" type="body"/>
          </p:nvPr>
        </p:nvSpPr>
        <p:spPr>
          <a:xfrm>
            <a:off x="311700" y="1152475"/>
            <a:ext cx="427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Pythagorean Theorem can be used to find the sides of a right triangle. The theorem states that the square of the hypotenuse of a right triangle is equal to the sum of the square of the other two sides. Or more simply;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0" name="Google Shape;290;p45"/>
          <p:cNvSpPr/>
          <p:nvPr/>
        </p:nvSpPr>
        <p:spPr>
          <a:xfrm>
            <a:off x="825986" y="3521949"/>
            <a:ext cx="3243116" cy="8649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FEE6A"/>
                </a:solidFill>
                <a:latin typeface="Lobster"/>
              </a:rPr>
              <a:t>a² + b² = c²</a:t>
            </a:r>
          </a:p>
        </p:txBody>
      </p:sp>
      <p:pic>
        <p:nvPicPr>
          <p:cNvPr id="291" name="Google Shape;2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275" y="799538"/>
            <a:ext cx="274972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150" y="1411550"/>
            <a:ext cx="310515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Jay wants to make a bike ramp. He draws the following sketch. What is the surface area of the ramp?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much netting is needed for the soccer net?</a:t>
            </a:r>
            <a:endParaRPr/>
          </a:p>
        </p:txBody>
      </p:sp>
      <p:pic>
        <p:nvPicPr>
          <p:cNvPr id="303" name="Google Shape;303;p47"/>
          <p:cNvPicPr preferRelativeResize="0"/>
          <p:nvPr/>
        </p:nvPicPr>
        <p:blipFill rotWithShape="1">
          <a:blip r:embed="rId3">
            <a:alphaModFix/>
          </a:blip>
          <a:srcRect b="0" l="0" r="0" t="3956"/>
          <a:stretch/>
        </p:blipFill>
        <p:spPr>
          <a:xfrm>
            <a:off x="5169600" y="1320475"/>
            <a:ext cx="3810000" cy="29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/>
          <p:nvPr>
            <p:ph type="title"/>
          </p:nvPr>
        </p:nvSpPr>
        <p:spPr>
          <a:xfrm>
            <a:off x="311700" y="445025"/>
            <a:ext cx="86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Cheese is sometimes packaged in a triangular box. How much cardboard would you need to cover this piece of cheese if you do not include overlapping?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09" name="Google Shape;309;p48"/>
          <p:cNvPicPr preferRelativeResize="0"/>
          <p:nvPr/>
        </p:nvPicPr>
        <p:blipFill rotWithShape="1">
          <a:blip r:embed="rId3">
            <a:alphaModFix/>
          </a:blip>
          <a:srcRect b="17736" l="0" r="0" t="0"/>
          <a:stretch/>
        </p:blipFill>
        <p:spPr>
          <a:xfrm>
            <a:off x="5654425" y="2094025"/>
            <a:ext cx="3057525" cy="17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315" name="Google Shape;315;p49"/>
          <p:cNvSpPr txBox="1"/>
          <p:nvPr>
            <p:ph idx="1" type="body"/>
          </p:nvPr>
        </p:nvSpPr>
        <p:spPr>
          <a:xfrm>
            <a:off x="311700" y="1152475"/>
            <a:ext cx="428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How do you find surface area?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is the difference between radius and diameter?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chemeClr val="dk1"/>
                </a:solidFill>
              </a:rPr>
              <a:t>What shapes make up a cylinder?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16" name="Google Shape;31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600" y="1257300"/>
            <a:ext cx="3476625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Cylinders</a:t>
            </a:r>
            <a:endParaRPr/>
          </a:p>
        </p:txBody>
      </p:sp>
      <p:sp>
        <p:nvSpPr>
          <p:cNvPr id="322" name="Google Shape;322;p50"/>
          <p:cNvSpPr txBox="1"/>
          <p:nvPr>
            <p:ph idx="1" type="body"/>
          </p:nvPr>
        </p:nvSpPr>
        <p:spPr>
          <a:xfrm>
            <a:off x="311700" y="1152475"/>
            <a:ext cx="441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A cylinder is a three-dimensional shape that is round with the top and bottom in the shape of a circle.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two circles of a regular cylinder are always the same dimension. It can be hard to picture, but unrolled a cylinder contains two circles and one rectangle.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23" name="Google Shape;32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000" y="1184875"/>
            <a:ext cx="3717075" cy="213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Cylinders</a:t>
            </a:r>
            <a:endParaRPr/>
          </a:p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311700" y="1152475"/>
            <a:ext cx="441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Because of the shapes in the net of a cylinder we can calculate the surface area by finding the area of the rectangle, and areas of the two circles.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Unfortunately to find the length of the rectangle we often need to find the circumference of the circles.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30" name="Google Shape;33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675" y="747900"/>
            <a:ext cx="402207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many edges, vertices and faces?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20388"/>
          <a:stretch/>
        </p:blipFill>
        <p:spPr>
          <a:xfrm>
            <a:off x="1714500" y="1619275"/>
            <a:ext cx="5715000" cy="27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600" y="1534275"/>
            <a:ext cx="1193550" cy="6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Remember! </a:t>
            </a:r>
            <a:endParaRPr/>
          </a:p>
        </p:txBody>
      </p:sp>
      <p:sp>
        <p:nvSpPr>
          <p:cNvPr id="337" name="Google Shape;337;p52"/>
          <p:cNvSpPr txBox="1"/>
          <p:nvPr>
            <p:ph idx="1" type="body"/>
          </p:nvPr>
        </p:nvSpPr>
        <p:spPr>
          <a:xfrm>
            <a:off x="311700" y="1152475"/>
            <a:ext cx="425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Two important formulas for circles are;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Area =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And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Circumference =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38" name="Google Shape;338;p52"/>
          <p:cNvPicPr preferRelativeResize="0"/>
          <p:nvPr/>
        </p:nvPicPr>
        <p:blipFill rotWithShape="1">
          <a:blip r:embed="rId4">
            <a:alphaModFix/>
          </a:blip>
          <a:srcRect b="0" l="54611" r="0" t="0"/>
          <a:stretch/>
        </p:blipFill>
        <p:spPr>
          <a:xfrm>
            <a:off x="2112550" y="2625825"/>
            <a:ext cx="74871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7325" y="661263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Cylinders</a:t>
            </a:r>
            <a:endParaRPr/>
          </a:p>
        </p:txBody>
      </p:sp>
      <p:sp>
        <p:nvSpPr>
          <p:cNvPr id="345" name="Google Shape;345;p53"/>
          <p:cNvSpPr txBox="1"/>
          <p:nvPr>
            <p:ph idx="1" type="body"/>
          </p:nvPr>
        </p:nvSpPr>
        <p:spPr>
          <a:xfrm>
            <a:off x="311700" y="1152475"/>
            <a:ext cx="441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To find the surface area of a cylinder we;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-GB">
                <a:solidFill>
                  <a:srgbClr val="000000"/>
                </a:solidFill>
              </a:rPr>
              <a:t>Find the area of the circles 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-GB">
                <a:solidFill>
                  <a:srgbClr val="000000"/>
                </a:solidFill>
              </a:rPr>
              <a:t>Find the circumference of the circles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-GB">
                <a:solidFill>
                  <a:srgbClr val="000000"/>
                </a:solidFill>
              </a:rPr>
              <a:t>Using the circumference of the circles, find the area of the rectangle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46" name="Google Shape;34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675" y="747900"/>
            <a:ext cx="402207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surface area of the cylinder</a:t>
            </a:r>
            <a:endParaRPr/>
          </a:p>
        </p:txBody>
      </p:sp>
      <p:pic>
        <p:nvPicPr>
          <p:cNvPr id="352" name="Google Shape;35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100" y="1112675"/>
            <a:ext cx="3637199" cy="34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surface area of the cylinder</a:t>
            </a:r>
            <a:endParaRPr/>
          </a:p>
        </p:txBody>
      </p:sp>
      <p:pic>
        <p:nvPicPr>
          <p:cNvPr id="358" name="Google Shape;35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7925" y="1567799"/>
            <a:ext cx="1943500" cy="22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surface area of the cylinder</a:t>
            </a:r>
            <a:endParaRPr/>
          </a:p>
        </p:txBody>
      </p:sp>
      <p:pic>
        <p:nvPicPr>
          <p:cNvPr id="364" name="Google Shape;36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450" y="1259763"/>
            <a:ext cx="2610850" cy="30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surface area of the cylinder</a:t>
            </a:r>
            <a:endParaRPr/>
          </a:p>
        </p:txBody>
      </p:sp>
      <p:pic>
        <p:nvPicPr>
          <p:cNvPr id="370" name="Google Shape;37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1425" y="1872502"/>
            <a:ext cx="2402275" cy="15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376" name="Google Shape;376;p58"/>
          <p:cNvSpPr txBox="1"/>
          <p:nvPr>
            <p:ph idx="1" type="body"/>
          </p:nvPr>
        </p:nvSpPr>
        <p:spPr>
          <a:xfrm>
            <a:off x="311700" y="1152475"/>
            <a:ext cx="428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chemeClr val="dk1"/>
                </a:solidFill>
              </a:rPr>
              <a:t>What shapes make up a cylinder?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are the formulas for circumference and area?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is the difference between area and circumference?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77" name="Google Shape;37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375" y="1376100"/>
            <a:ext cx="4243500" cy="28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Paper towel is rolled around a cardboard tube. Calculate the outside surface area of the tube.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59"/>
          <p:cNvPicPr preferRelativeResize="0"/>
          <p:nvPr/>
        </p:nvPicPr>
        <p:blipFill rotWithShape="1">
          <a:blip r:embed="rId3">
            <a:alphaModFix/>
          </a:blip>
          <a:srcRect b="0" l="0" r="0" t="5935"/>
          <a:stretch/>
        </p:blipFill>
        <p:spPr>
          <a:xfrm>
            <a:off x="6174825" y="2416725"/>
            <a:ext cx="2657475" cy="9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Kaitlyn and Hakim each bought a tube of candy. Both containers cost the same amount. Which container required more plastic to make?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89" name="Google Shape;38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325" y="2227975"/>
            <a:ext cx="3075950" cy="14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Anne wants to re-cover the cylindrical stool in her bedroom. How much material does she need if there is no overlap and she does not cover the bottom of the stool?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95" name="Google Shape;39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575" y="1960725"/>
            <a:ext cx="2660725" cy="15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many edges, vertices and faces?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025" y="1122500"/>
            <a:ext cx="421394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 can of frozen juice that is 6.7 cm in diameter and 11.8 cm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high is made of a cardboard tube, and a metal top and metal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bottom. Suppose 24 cans are recycled. How much cardboard is recycled?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3"/>
          <p:cNvSpPr txBox="1"/>
          <p:nvPr>
            <p:ph type="title"/>
          </p:nvPr>
        </p:nvSpPr>
        <p:spPr>
          <a:xfrm>
            <a:off x="311700" y="299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/>
              <a:t>Coins can be stored in a plastic wrapper similar to a cylinder. A roll of dimes contains 50 coins. Each dime has a diameter of 17.5 mm and a thickness of 1 mm. Calculate the minimum surface area of the plastic wrapper.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4"/>
          <p:cNvSpPr txBox="1"/>
          <p:nvPr>
            <p:ph type="title"/>
          </p:nvPr>
        </p:nvSpPr>
        <p:spPr>
          <a:xfrm>
            <a:off x="311700" y="235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Practice!</a:t>
            </a:r>
            <a:endParaRPr/>
          </a:p>
        </p:txBody>
      </p:sp>
      <p:sp>
        <p:nvSpPr>
          <p:cNvPr id="411" name="Google Shape;411;p64"/>
          <p:cNvSpPr txBox="1"/>
          <p:nvPr>
            <p:ph idx="1" type="body"/>
          </p:nvPr>
        </p:nvSpPr>
        <p:spPr>
          <a:xfrm>
            <a:off x="311700" y="754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Pages 198-199 Questions # 2, 4, 8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 206 Questions # 6, 7, 8, 11a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Pages 212-213 Questions # 1, 2, 4, 5, 10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0000"/>
                </a:solidFill>
              </a:rPr>
              <a:t>Pages 216 Questions # 2, 3, 5, 6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12" name="Google Shape;41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674" y="2756200"/>
            <a:ext cx="3182650" cy="21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418" name="Google Shape;418;p65"/>
          <p:cNvSpPr txBox="1"/>
          <p:nvPr>
            <p:ph idx="1" type="body"/>
          </p:nvPr>
        </p:nvSpPr>
        <p:spPr>
          <a:xfrm>
            <a:off x="311700" y="1152475"/>
            <a:ext cx="428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is surface area?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is a net?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chemeClr val="dk1"/>
                </a:solidFill>
              </a:rPr>
              <a:t>What does it mean to have a measurement like cm³?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19" name="Google Shape;419;p65"/>
          <p:cNvPicPr preferRelativeResize="0"/>
          <p:nvPr/>
        </p:nvPicPr>
        <p:blipFill rotWithShape="1">
          <a:blip r:embed="rId3">
            <a:alphaModFix/>
          </a:blip>
          <a:srcRect b="38018" l="0" r="0" t="13709"/>
          <a:stretch/>
        </p:blipFill>
        <p:spPr>
          <a:xfrm>
            <a:off x="4866675" y="1381637"/>
            <a:ext cx="3769675" cy="23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Volume</a:t>
            </a:r>
            <a:endParaRPr/>
          </a:p>
        </p:txBody>
      </p:sp>
      <p:sp>
        <p:nvSpPr>
          <p:cNvPr id="425" name="Google Shape;425;p66"/>
          <p:cNvSpPr txBox="1"/>
          <p:nvPr>
            <p:ph idx="1" type="body"/>
          </p:nvPr>
        </p:nvSpPr>
        <p:spPr>
          <a:xfrm>
            <a:off x="311700" y="1152475"/>
            <a:ext cx="424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Volume is the measure of the amount of space inside of a solid figure, like a cube, ball, cylinder or pyramid.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It's units are always "cubic", and can often be found by multiplying the area of the base by the height.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26" name="Google Shape;42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050" y="799950"/>
            <a:ext cx="4282501" cy="3543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Rectangular Prism Volume</a:t>
            </a:r>
            <a:endParaRPr/>
          </a:p>
        </p:txBody>
      </p:sp>
      <p:sp>
        <p:nvSpPr>
          <p:cNvPr id="432" name="Google Shape;432;p67"/>
          <p:cNvSpPr txBox="1"/>
          <p:nvPr>
            <p:ph idx="1" type="body"/>
          </p:nvPr>
        </p:nvSpPr>
        <p:spPr>
          <a:xfrm>
            <a:off x="311700" y="1152475"/>
            <a:ext cx="432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volume of a rectangular prism or a cube can be found by finding the area of the base and multiplying by the height of the cube. That is;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Area = length x width x height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33" name="Google Shape;43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200" y="1152475"/>
            <a:ext cx="4199400" cy="267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volume</a:t>
            </a:r>
            <a:endParaRPr/>
          </a:p>
        </p:txBody>
      </p:sp>
      <p:pic>
        <p:nvPicPr>
          <p:cNvPr id="439" name="Google Shape;43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9350" y="1100613"/>
            <a:ext cx="2557150" cy="29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volume</a:t>
            </a:r>
            <a:endParaRPr/>
          </a:p>
        </p:txBody>
      </p:sp>
      <p:pic>
        <p:nvPicPr>
          <p:cNvPr id="445" name="Google Shape;44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630" y="1509192"/>
            <a:ext cx="3011675" cy="21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Volume of a triangular prism</a:t>
            </a:r>
            <a:endParaRPr/>
          </a:p>
        </p:txBody>
      </p:sp>
      <p:sp>
        <p:nvSpPr>
          <p:cNvPr id="451" name="Google Shape;451;p70"/>
          <p:cNvSpPr txBox="1"/>
          <p:nvPr>
            <p:ph idx="1" type="body"/>
          </p:nvPr>
        </p:nvSpPr>
        <p:spPr>
          <a:xfrm>
            <a:off x="311700" y="1152475"/>
            <a:ext cx="422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volume of a triangular can be found by finding the area of the base and multiplying by the height.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 the case of a triangular prism the base is considered to be the triangle, and the height is the distance between.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That is;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chemeClr val="dk1"/>
                </a:solidFill>
              </a:rPr>
              <a:t>Area = </a:t>
            </a:r>
            <a:endParaRPr/>
          </a:p>
        </p:txBody>
      </p:sp>
      <p:pic>
        <p:nvPicPr>
          <p:cNvPr id="452" name="Google Shape;45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1425" y="1581138"/>
            <a:ext cx="3294375" cy="19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Volume</a:t>
            </a:r>
            <a:endParaRPr/>
          </a:p>
        </p:txBody>
      </p:sp>
      <p:pic>
        <p:nvPicPr>
          <p:cNvPr id="458" name="Google Shape;45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1425" y="1581138"/>
            <a:ext cx="3294375" cy="19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many edges, vertices and faces?</a:t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350" y="1241575"/>
            <a:ext cx="3443300" cy="34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Volume</a:t>
            </a:r>
            <a:endParaRPr/>
          </a:p>
        </p:txBody>
      </p:sp>
      <p:pic>
        <p:nvPicPr>
          <p:cNvPr id="464" name="Google Shape;46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650" y="1590150"/>
            <a:ext cx="2987400" cy="25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Volume</a:t>
            </a:r>
            <a:endParaRPr/>
          </a:p>
        </p:txBody>
      </p:sp>
      <p:pic>
        <p:nvPicPr>
          <p:cNvPr id="470" name="Google Shape;47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850" y="1498225"/>
            <a:ext cx="3110025" cy="214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backpack holds the most?</a:t>
            </a:r>
            <a:endParaRPr/>
          </a:p>
        </p:txBody>
      </p:sp>
      <p:pic>
        <p:nvPicPr>
          <p:cNvPr id="476" name="Google Shape;476;p74"/>
          <p:cNvPicPr preferRelativeResize="0"/>
          <p:nvPr/>
        </p:nvPicPr>
        <p:blipFill rotWithShape="1">
          <a:blip r:embed="rId3">
            <a:alphaModFix/>
          </a:blip>
          <a:srcRect b="0" l="2403" r="63452" t="0"/>
          <a:stretch/>
        </p:blipFill>
        <p:spPr>
          <a:xfrm>
            <a:off x="6859550" y="809475"/>
            <a:ext cx="1756010" cy="13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74"/>
          <p:cNvPicPr preferRelativeResize="0"/>
          <p:nvPr/>
        </p:nvPicPr>
        <p:blipFill rotWithShape="1">
          <a:blip r:embed="rId4">
            <a:alphaModFix/>
          </a:blip>
          <a:srcRect b="0" l="37914" r="32854" t="0"/>
          <a:stretch/>
        </p:blipFill>
        <p:spPr>
          <a:xfrm>
            <a:off x="6985900" y="2079425"/>
            <a:ext cx="1503301" cy="13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74"/>
          <p:cNvPicPr preferRelativeResize="0"/>
          <p:nvPr/>
        </p:nvPicPr>
        <p:blipFill rotWithShape="1">
          <a:blip r:embed="rId5">
            <a:alphaModFix/>
          </a:blip>
          <a:srcRect b="0" l="68202" r="0" t="0"/>
          <a:stretch/>
        </p:blipFill>
        <p:spPr>
          <a:xfrm>
            <a:off x="7112250" y="3521475"/>
            <a:ext cx="1503301" cy="123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Review!</a:t>
            </a:r>
            <a:endParaRPr/>
          </a:p>
        </p:txBody>
      </p:sp>
      <p:sp>
        <p:nvSpPr>
          <p:cNvPr id="484" name="Google Shape;484;p75"/>
          <p:cNvSpPr txBox="1"/>
          <p:nvPr>
            <p:ph idx="1" type="body"/>
          </p:nvPr>
        </p:nvSpPr>
        <p:spPr>
          <a:xfrm>
            <a:off x="311700" y="1152475"/>
            <a:ext cx="426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shapes make up a cylinder?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What is the difference between surface area and volume?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LcParenR"/>
            </a:pPr>
            <a:r>
              <a:rPr lang="en-GB">
                <a:solidFill>
                  <a:srgbClr val="000000"/>
                </a:solidFill>
              </a:rPr>
              <a:t>How do you find most volumes?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85" name="Google Shape;48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750" y="879950"/>
            <a:ext cx="4264801" cy="338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Volume of a cylinder</a:t>
            </a:r>
            <a:endParaRPr/>
          </a:p>
        </p:txBody>
      </p:sp>
      <p:sp>
        <p:nvSpPr>
          <p:cNvPr id="491" name="Google Shape;491;p76"/>
          <p:cNvSpPr txBox="1"/>
          <p:nvPr>
            <p:ph idx="1" type="body"/>
          </p:nvPr>
        </p:nvSpPr>
        <p:spPr>
          <a:xfrm>
            <a:off x="311700" y="1152475"/>
            <a:ext cx="426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volume of a cylinder can be found by finding the area of the base and multiplying by the height.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In this case the base is a circle so it is important to remember the formula for area of a circle;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=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92" name="Google Shape;49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675" y="1539425"/>
            <a:ext cx="4264800" cy="2064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volume</a:t>
            </a:r>
            <a:endParaRPr/>
          </a:p>
        </p:txBody>
      </p:sp>
      <p:pic>
        <p:nvPicPr>
          <p:cNvPr id="498" name="Google Shape;49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800" y="1017725"/>
            <a:ext cx="290512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volume</a:t>
            </a:r>
            <a:endParaRPr/>
          </a:p>
        </p:txBody>
      </p:sp>
      <p:pic>
        <p:nvPicPr>
          <p:cNvPr id="504" name="Google Shape;50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025" y="1441564"/>
            <a:ext cx="2324050" cy="22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volume</a:t>
            </a:r>
            <a:endParaRPr/>
          </a:p>
        </p:txBody>
      </p:sp>
      <p:pic>
        <p:nvPicPr>
          <p:cNvPr id="510" name="Google Shape;51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400" y="1813825"/>
            <a:ext cx="2457525" cy="15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volume</a:t>
            </a:r>
            <a:endParaRPr/>
          </a:p>
        </p:txBody>
      </p:sp>
      <p:pic>
        <p:nvPicPr>
          <p:cNvPr id="516" name="Google Shape;51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7575" y="1637163"/>
            <a:ext cx="2492225" cy="18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container holds more?</a:t>
            </a:r>
            <a:endParaRPr/>
          </a:p>
        </p:txBody>
      </p:sp>
      <p:pic>
        <p:nvPicPr>
          <p:cNvPr id="522" name="Google Shape;522;p81"/>
          <p:cNvPicPr preferRelativeResize="0"/>
          <p:nvPr/>
        </p:nvPicPr>
        <p:blipFill rotWithShape="1">
          <a:blip r:embed="rId3">
            <a:alphaModFix/>
          </a:blip>
          <a:srcRect b="0" l="0" r="51888" t="0"/>
          <a:stretch/>
        </p:blipFill>
        <p:spPr>
          <a:xfrm>
            <a:off x="6468975" y="1017725"/>
            <a:ext cx="208965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81"/>
          <p:cNvPicPr preferRelativeResize="0"/>
          <p:nvPr/>
        </p:nvPicPr>
        <p:blipFill rotWithShape="1">
          <a:blip r:embed="rId4">
            <a:alphaModFix/>
          </a:blip>
          <a:srcRect b="0" l="48588" r="0" t="0"/>
          <a:stretch/>
        </p:blipFill>
        <p:spPr>
          <a:xfrm>
            <a:off x="6468975" y="2935250"/>
            <a:ext cx="223295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Nets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11700" y="1152475"/>
            <a:ext cx="426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A </a:t>
            </a:r>
            <a:r>
              <a:rPr b="1" lang="en-GB">
                <a:solidFill>
                  <a:srgbClr val="000000"/>
                </a:solidFill>
              </a:rPr>
              <a:t>net</a:t>
            </a:r>
            <a:r>
              <a:rPr lang="en-GB">
                <a:solidFill>
                  <a:srgbClr val="000000"/>
                </a:solidFill>
              </a:rPr>
              <a:t> is a 2D pattern that you can cut and fold to make a 3D model of a solid shape.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Nets can be made of all kinds of polygons. However, true nets do not contain extra parts to assist with folding.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900" y="1373713"/>
            <a:ext cx="4259702" cy="2396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2"/>
          <p:cNvSpPr txBox="1"/>
          <p:nvPr>
            <p:ph type="title"/>
          </p:nvPr>
        </p:nvSpPr>
        <p:spPr>
          <a:xfrm>
            <a:off x="311700" y="170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Practice!</a:t>
            </a:r>
            <a:endParaRPr/>
          </a:p>
        </p:txBody>
      </p:sp>
      <p:sp>
        <p:nvSpPr>
          <p:cNvPr id="529" name="Google Shape;529;p82"/>
          <p:cNvSpPr txBox="1"/>
          <p:nvPr>
            <p:ph idx="1" type="body"/>
          </p:nvPr>
        </p:nvSpPr>
        <p:spPr>
          <a:xfrm>
            <a:off x="311700" y="819825"/>
            <a:ext cx="8520600" cy="14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 220 Questions #1, 3, 5, 9, 13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 225 Questions #1, 2, 3, 9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Pages 233-234 All questions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Pages 238 All questions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30" name="Google Shape;53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2763" y="2736325"/>
            <a:ext cx="3118475" cy="22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Nets	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311700" y="1152475"/>
            <a:ext cx="427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Nets can look different and still make the same shape. For example there are 11 different nets for a cube.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Nets must however contain the same measurements, vertices, edges and number of faces to be congruent. 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000" y="921888"/>
            <a:ext cx="3467000" cy="32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cube and net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423963"/>
            <a:ext cx="594360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